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6" r:id="rId4"/>
    <p:sldId id="257" r:id="rId5"/>
    <p:sldId id="258" r:id="rId6"/>
    <p:sldId id="259" r:id="rId7"/>
    <p:sldId id="263" r:id="rId8"/>
    <p:sldId id="260" r:id="rId9"/>
    <p:sldId id="264" r:id="rId10"/>
    <p:sldId id="261" r:id="rId11"/>
    <p:sldId id="265" r:id="rId1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61" autoAdjust="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2AA81-3E21-4F44-9865-670A0BBDB182}" type="datetimeFigureOut">
              <a:rPr lang="fr-FR" smtClean="0"/>
              <a:pPr/>
              <a:t>23/02/2015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7B0F-8968-4116-9CFE-1A82F455C38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&#1605;&#1591;&#1608;&#1610;&#1577;%20&#1576;&#1585;&#1606;&#1575;&#1605;&#1580;%20&#1575;&#1604;&#1605;&#1608;&#1575;&#1603;&#1576;&#1577;.pdf" TargetMode="External"/><Relationship Id="rId3" Type="http://schemas.openxmlformats.org/officeDocument/2006/relationships/hyperlink" Target="&#1583;&#1604;&#1610;&#1604;%20&#1602;&#1610;&#1575;&#1583;&#1577;%20&#1605;&#1588;&#1585;&#1608;&#1593;%20&#1575;&#1604;&#1605;&#1572;&#1587;&#1587;&#1577;.pdf" TargetMode="External"/><Relationship Id="rId7" Type="http://schemas.openxmlformats.org/officeDocument/2006/relationships/hyperlink" Target="&#1605;&#1591;&#1608;&#1610;&#1577;%20&#1605;&#1588;&#1585;&#1608;&#1593;%20&#1575;&#1604;&#1605;&#1572;&#1587;&#1587;&#1577;.docx" TargetMode="External"/><Relationship Id="rId2" Type="http://schemas.openxmlformats.org/officeDocument/2006/relationships/hyperlink" Target="&#1605;&#1584;&#1603;&#1585;&#1577;%20&#1573;&#1591;&#1575;&#1585;%20&#1604;&#1578;&#1606;&#1586;&#1610;&#1604;%20&#1575;&#1604;&#1575;&#1587;&#1578;&#1585;&#1575;&#1578;&#1610;&#1580;&#1610;&#1577;%20&#1575;&#1604;&#1608;&#1591;&#1606;&#1610;&#1577;%20&#1604;&#1605;&#1588;&#1585;&#1608;&#1593;%20&#1575;&#1604;&#1605;&#1572;&#1587;&#1587;&#1577;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583;&#1601;&#1578;&#1585;%20&#1605;&#1607;&#1575;&#1605;%20&#1575;&#1604;&#1605;&#1608;&#1575;&#1603;&#1576;&#1577;%20.pdf" TargetMode="External"/><Relationship Id="rId5" Type="http://schemas.openxmlformats.org/officeDocument/2006/relationships/hyperlink" Target="&#1583;&#1604;&#1610;&#1604;%20&#1605;&#1587;&#1591;&#1585;&#1610;%20&#1575;&#1604;&#1578;&#1583;&#1576;&#1610;&#1585;%20&#1575;&#1604;&#1605;&#1575;&#1604;&#1610;%20&#1604;&#1580;&#1605;&#1593;&#1610;&#1577;%20&#1583;&#1593;&#1608;%20&#1605;&#1583;&#1585;&#1587;&#1577;%20&#1575;&#1604;&#1606;&#1580;&#1575;&#1581;.pdf" TargetMode="External"/><Relationship Id="rId4" Type="http://schemas.openxmlformats.org/officeDocument/2006/relationships/hyperlink" Target="&#1583;&#1604;&#1610;&#1604;%20&#1605;&#1587;&#1575;&#1591;&#1585;%20&#1575;&#1604;&#1578;&#1583;&#1576;&#1610;&#1585;%20&#1575;&#1604;&#1575;&#1583;&#1575;&#1585;&#1610;%20&#1604;&#1605;&#1588;&#1585;&#1608;&#1593;%20&#1575;&#1604;&#1605;&#1572;&#1587;&#1587;&#1577;.pdf" TargetMode="External"/><Relationship Id="rId9" Type="http://schemas.openxmlformats.org/officeDocument/2006/relationships/hyperlink" Target="&#1605;&#1591;&#1608;&#1610;&#1577;%20&#1580;&#1605;&#1575;&#1593;&#1575;&#1578;%20&#1575;&#1604;&#1605;&#1605;&#1575;&#1585;&#1587;&#1575;&#1578;%20&#1575;&#1604;&#1605;&#1607;&#1606;&#1610;&#1577;.pdf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575;&#1587;&#1578;&#1588;&#1575;&#1585;&#1577;%20&#1575;&#1604;&#1605;&#1588;&#1585;&#1608;&#1593;.docx" TargetMode="External"/><Relationship Id="rId2" Type="http://schemas.openxmlformats.org/officeDocument/2006/relationships/hyperlink" Target="&#1606;&#1587;&#1576;%20&#1575;&#1604;&#1606;&#1580;&#1575;&#1581;%20&#1575;&#1604;&#1583;&#1593;&#1605;%20&#1575;&#1604;&#1575;&#1580;&#1578;&#1605;&#1575;&#1593;&#1610;.xls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1578;&#1602;&#1585;&#1610;&#1585;%20&#1578;&#1581;&#1590;&#1610;&#1585;%20&#1575;&#1604;&#1610;&#1608;&#1605;%20&#1575;&#1604;&#1583;&#1585;&#1575;&#1587;&#1610;%2010%20&#1610;&#1606;&#1575;&#1610;&#1585;.doc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578;&#1602;&#1585;&#1610;&#1585;%2010%20&#1610;&#1606;&#1575;&#1610;&#1585;%202015.docx" TargetMode="External"/><Relationship Id="rId2" Type="http://schemas.openxmlformats.org/officeDocument/2006/relationships/hyperlink" Target="&#1606;&#1578;&#1575;&#1574;&#1580;%20&#1575;&#1604;&#1578;&#1601;&#1585;&#1610;&#1594;%20&#1604;&#1604;&#1571;&#1587;&#1575;&#1578;&#1584;&#1577;%20(1).xl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575;&#1604;&#1605;&#1606;&#1592;&#1608;&#1585;%20&#1575;&#1604;&#1605;&#1581;&#1604;&#1610;.docx" TargetMode="External"/><Relationship Id="rId5" Type="http://schemas.openxmlformats.org/officeDocument/2006/relationships/hyperlink" Target="&#1571;&#1593;&#1605;&#1575;&#1604;%20&#1575;&#1604;&#1608;&#1585;&#1588;&#1575;&#1578;.docx" TargetMode="External"/><Relationship Id="rId4" Type="http://schemas.openxmlformats.org/officeDocument/2006/relationships/hyperlink" Target="&#1578;&#1602;&#1585;&#1610;&#1585;%20&#1578;&#1581;&#1590;&#1610;&#1585;%20&#1575;&#1604;&#1610;&#1608;&#1605;%20&#1575;&#1604;&#1583;&#1585;&#1575;&#1587;&#1610;%2010%20&#1610;&#1606;&#1575;&#1610;&#1585;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605;&#1581;&#1590;&#1585;%20&#1575;&#1604;&#1605;&#1589;&#1575;&#1583;&#1602;&#1577;%20&#1575;&#1604;&#1571;&#1608;&#1604;&#1610;&#1577;%20&#1593;&#1604;&#1609;%20&#1605;&#1588;&#1585;&#1608;&#1593;%20&#1575;&#1604;&#1605;&#1572;&#1587;&#1587;&#1577;.docx" TargetMode="External"/><Relationship Id="rId2" Type="http://schemas.openxmlformats.org/officeDocument/2006/relationships/hyperlink" Target="&#1605;&#1581;&#1590;&#1585;%20&#1575;&#1604;&#1605;&#1589;&#1575;&#1583;&#1602;&#1577;%20&#1605;&#1593;%20&#1575;&#1604;&#1605;&#1608;&#1575;&#1603;&#1576;.doc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&#1575;&#1604;&#1576;&#1591;&#1575;&#1602;&#1577;%207.doc" TargetMode="External"/><Relationship Id="rId3" Type="http://schemas.openxmlformats.org/officeDocument/2006/relationships/hyperlink" Target="&#1575;&#1604;&#1576;&#1591;&#1575;&#1602;&#1577;2.doc" TargetMode="External"/><Relationship Id="rId7" Type="http://schemas.openxmlformats.org/officeDocument/2006/relationships/hyperlink" Target="&#1575;&#1604;&#1576;&#1591;&#1575;&#1602;&#1577;%206.docx" TargetMode="External"/><Relationship Id="rId12" Type="http://schemas.openxmlformats.org/officeDocument/2006/relationships/hyperlink" Target="&#1575;&#1604;&#1576;&#1591;&#1575;&#1602;&#1577;%2011.docx" TargetMode="External"/><Relationship Id="rId2" Type="http://schemas.openxmlformats.org/officeDocument/2006/relationships/hyperlink" Target="&#1575;&#1604;&#1576;&#1591;&#1575;&#1602;&#1577;1.do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575;&#1604;&#1576;&#1591;&#1575;&#1602;&#1577;%205.doc" TargetMode="External"/><Relationship Id="rId11" Type="http://schemas.openxmlformats.org/officeDocument/2006/relationships/hyperlink" Target="&#1575;&#1604;&#1576;&#1591;&#1575;&#1602;&#1577;%2010.doc" TargetMode="External"/><Relationship Id="rId5" Type="http://schemas.openxmlformats.org/officeDocument/2006/relationships/hyperlink" Target="&#1575;&#1604;&#1576;&#1591;&#1575;&#1602;&#1577;%204.doc" TargetMode="External"/><Relationship Id="rId10" Type="http://schemas.openxmlformats.org/officeDocument/2006/relationships/hyperlink" Target="&#1575;&#1604;&#1576;&#1591;&#1575;&#1602;&#1577;%209.doc" TargetMode="External"/><Relationship Id="rId4" Type="http://schemas.openxmlformats.org/officeDocument/2006/relationships/hyperlink" Target="&#1575;&#1604;&#1576;&#1591;&#1575;&#1602;&#1577;3.doc" TargetMode="External"/><Relationship Id="rId9" Type="http://schemas.openxmlformats.org/officeDocument/2006/relationships/hyperlink" Target="&#1575;&#1604;&#1576;&#1591;&#1575;&#1602;&#1577;%208.doc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t_13824825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0"/>
            <a:ext cx="3960440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llipse 5"/>
          <p:cNvSpPr/>
          <p:nvPr/>
        </p:nvSpPr>
        <p:spPr>
          <a:xfrm>
            <a:off x="1" y="2636912"/>
            <a:ext cx="9144000" cy="4221088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1"/>
            <a:r>
              <a:rPr lang="ar-MA" sz="3200" b="1" dirty="0" smtClean="0">
                <a:solidFill>
                  <a:prstClr val="black"/>
                </a:solidFill>
              </a:rPr>
              <a:t>موجز حول مشروع </a:t>
            </a:r>
            <a:r>
              <a:rPr lang="ar-MA" sz="3200" b="1" dirty="0">
                <a:solidFill>
                  <a:prstClr val="black"/>
                </a:solidFill>
              </a:rPr>
              <a:t>المؤسسة </a:t>
            </a:r>
            <a:endParaRPr lang="ar-MA" sz="3200" b="1" dirty="0" smtClean="0">
              <a:solidFill>
                <a:prstClr val="black"/>
              </a:solidFill>
            </a:endParaRPr>
          </a:p>
          <a:p>
            <a:pPr lvl="0" algn="ctr" rtl="1"/>
            <a:r>
              <a:rPr lang="ar-MA" sz="3200" b="1" dirty="0" err="1" smtClean="0">
                <a:solidFill>
                  <a:prstClr val="black"/>
                </a:solidFill>
              </a:rPr>
              <a:t>2015 </a:t>
            </a:r>
            <a:r>
              <a:rPr lang="ar-MA" sz="3200" b="1" dirty="0" smtClean="0">
                <a:solidFill>
                  <a:prstClr val="black"/>
                </a:solidFill>
              </a:rPr>
              <a:t>- 2017</a:t>
            </a:r>
            <a:endParaRPr lang="ar-MA" sz="3200" b="1" dirty="0">
              <a:solidFill>
                <a:prstClr val="black"/>
              </a:solidFill>
            </a:endParaRPr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420852"/>
              </p:ext>
            </p:extLst>
          </p:nvPr>
        </p:nvGraphicFramePr>
        <p:xfrm>
          <a:off x="0" y="980728"/>
          <a:ext cx="9144000" cy="385323"/>
        </p:xfrm>
        <a:graphic>
          <a:graphicData uri="http://schemas.openxmlformats.org/drawingml/2006/table">
            <a:tbl>
              <a:tblPr rtl="1"/>
              <a:tblGrid>
                <a:gridCol w="9144000"/>
              </a:tblGrid>
              <a:tr h="385323">
                <a:tc>
                  <a:txBody>
                    <a:bodyPr/>
                    <a:lstStyle/>
                    <a:p>
                      <a:pPr algn="ctr" rtl="1" fontAlgn="b"/>
                      <a:r>
                        <a:rPr lang="ar-MA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e_AlMohanad"/>
                        </a:rPr>
                        <a:t>الأكاديمية الجهوية للتربية والتكوين للجهة الشرقية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994340"/>
              </p:ext>
            </p:extLst>
          </p:nvPr>
        </p:nvGraphicFramePr>
        <p:xfrm>
          <a:off x="0" y="1412776"/>
          <a:ext cx="9144000" cy="304800"/>
        </p:xfrm>
        <a:graphic>
          <a:graphicData uri="http://schemas.openxmlformats.org/drawingml/2006/table">
            <a:tbl>
              <a:tblPr rtl="1"/>
              <a:tblGrid>
                <a:gridCol w="9144000"/>
              </a:tblGrid>
              <a:tr h="238125">
                <a:tc>
                  <a:txBody>
                    <a:bodyPr/>
                    <a:lstStyle/>
                    <a:p>
                      <a:pPr algn="ctr" rtl="1" fontAlgn="b"/>
                      <a:r>
                        <a:rPr lang="ar-MA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e_AlMohanad"/>
                        </a:rPr>
                        <a:t>نيابة وجدة أنجاد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ctrTitle"/>
          </p:nvPr>
        </p:nvSpPr>
        <p:spPr>
          <a:xfrm>
            <a:off x="0" y="1700808"/>
            <a:ext cx="9144000" cy="8640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 anchorCtr="0">
            <a:normAutofit fontScale="90000"/>
          </a:bodyPr>
          <a:lstStyle/>
          <a:p>
            <a:pPr algn="ctr" rtl="1"/>
            <a:r>
              <a:rPr lang="ar-MA" sz="6000" b="1" dirty="0" smtClean="0">
                <a:cs typeface="Traditional Arabic" pitchFamily="2" charset="-78"/>
              </a:rPr>
              <a:t>الثانوية </a:t>
            </a:r>
            <a:r>
              <a:rPr lang="ar-MA" sz="6000" b="1" dirty="0" err="1" smtClean="0">
                <a:cs typeface="Traditional Arabic" pitchFamily="2" charset="-78"/>
              </a:rPr>
              <a:t>التأهيلية</a:t>
            </a:r>
            <a:r>
              <a:rPr lang="ar-MA" sz="6000" b="1" dirty="0" smtClean="0">
                <a:cs typeface="Traditional Arabic" pitchFamily="2" charset="-78"/>
              </a:rPr>
              <a:t> </a:t>
            </a:r>
            <a:r>
              <a:rPr lang="ar-MA" sz="4800" b="1" dirty="0" smtClean="0">
                <a:cs typeface="Traditional Arabic" pitchFamily="2" charset="-78"/>
              </a:rPr>
              <a:t>عمر بن عبد العزيز</a:t>
            </a:r>
            <a:r>
              <a:rPr lang="fr-FR" sz="4800" b="1" dirty="0" smtClean="0">
                <a:cs typeface="Traditional Arabic" pitchFamily="2" charset="-78"/>
              </a:rPr>
              <a:t> </a:t>
            </a:r>
            <a:r>
              <a:rPr lang="ar-MA" sz="4800" b="1" dirty="0" smtClean="0">
                <a:cs typeface="Traditional Arabic" pitchFamily="2" charset="-78"/>
              </a:rPr>
              <a:t> وجدة  </a:t>
            </a:r>
            <a:endParaRPr lang="ar-MA" sz="6000" b="1" dirty="0" smtClean="0">
              <a:cs typeface="Traditional Arabic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031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024744" cy="1549976"/>
          </a:xfrm>
        </p:spPr>
        <p:txBody>
          <a:bodyPr anchor="t" anchorCtr="0">
            <a:noAutofit/>
          </a:bodyPr>
          <a:lstStyle/>
          <a:p>
            <a:pPr marL="525780" lvl="0" indent="-457200" algn="ctr" rtl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ar-MA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4 </a:t>
            </a:r>
            <a:r>
              <a:rPr lang="ar-MA" b="1" spc="50" dirty="0" err="1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-</a:t>
            </a:r>
            <a:r>
              <a:rPr lang="ar-MA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 </a:t>
            </a:r>
            <a:r>
              <a:rPr lang="ar-SA" sz="32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التتبع </a:t>
            </a:r>
            <a:r>
              <a:rPr lang="ar-SA" sz="3200" b="1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والتقويم</a:t>
            </a:r>
            <a:r>
              <a:rPr lang="ar-MA" sz="32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.</a:t>
            </a:r>
            <a:endParaRPr lang="fr-FR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9764958"/>
              </p:ext>
            </p:extLst>
          </p:nvPr>
        </p:nvGraphicFramePr>
        <p:xfrm>
          <a:off x="179511" y="1340769"/>
          <a:ext cx="8784977" cy="547905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18354"/>
                <a:gridCol w="1859593"/>
                <a:gridCol w="1218354"/>
                <a:gridCol w="2244338"/>
                <a:gridCol w="2244338"/>
              </a:tblGrid>
              <a:tr h="867893">
                <a:tc>
                  <a:txBody>
                    <a:bodyPr/>
                    <a:lstStyle/>
                    <a:p>
                      <a:pPr algn="ctr" rtl="1"/>
                      <a:r>
                        <a:rPr lang="ar-MA" dirty="0" smtClean="0"/>
                        <a:t>اتخاذ القرار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MA" dirty="0" smtClean="0"/>
                        <a:t>البرمجة</a:t>
                      </a:r>
                      <a:r>
                        <a:rPr lang="ar-MA" baseline="0" dirty="0" smtClean="0"/>
                        <a:t> الزمنية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MA" dirty="0" smtClean="0"/>
                        <a:t>أداة التتبع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MA" dirty="0" smtClean="0"/>
                        <a:t>الإجراء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dirty="0" smtClean="0"/>
                        <a:t>الأولوية </a:t>
                      </a:r>
                      <a:endParaRPr lang="fr-FR" dirty="0"/>
                    </a:p>
                  </a:txBody>
                  <a:tcPr anchor="ctr" anchorCtr="1"/>
                </a:tc>
              </a:tr>
              <a:tr h="1385092">
                <a:tc>
                  <a:txBody>
                    <a:bodyPr/>
                    <a:lstStyle/>
                    <a:p>
                      <a:pPr algn="r" rtl="1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sz="1200" b="1" dirty="0" smtClean="0"/>
                        <a:t>تزامنا مع</a:t>
                      </a:r>
                      <a:r>
                        <a:rPr lang="ar-MA" sz="1200" b="1" baseline="0" dirty="0" smtClean="0"/>
                        <a:t> </a:t>
                      </a:r>
                      <a:r>
                        <a:rPr lang="ar-MA" sz="1200" b="1" dirty="0" smtClean="0"/>
                        <a:t>اجتماعات المجلس التربوي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sz="1200" b="1" dirty="0" smtClean="0"/>
                        <a:t>تزامنا مع اجتماعات المجالس التعليمية </a:t>
                      </a:r>
                      <a:endParaRPr lang="fr-FR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sz="1400" b="1" dirty="0" smtClean="0"/>
                        <a:t>النتائج</a:t>
                      </a:r>
                      <a:endParaRPr lang="fr-FR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جلسات مع التلاميذ المتعثرين وأولياؤهم.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دعم المواد </a:t>
                      </a:r>
                      <a:r>
                        <a:rPr lang="ar-MA" b="1" dirty="0" err="1" smtClean="0"/>
                        <a:t>الأساسية.</a:t>
                      </a:r>
                      <a:r>
                        <a:rPr lang="ar-MA" b="1" dirty="0" smtClean="0"/>
                        <a:t> </a:t>
                      </a:r>
                    </a:p>
                    <a:p>
                      <a:pPr marL="285750" indent="-285750" algn="r" rtl="1">
                        <a:buFont typeface="Arial" pitchFamily="34" charset="0"/>
                        <a:buNone/>
                      </a:pPr>
                      <a:endParaRPr lang="ar-MA" b="1" dirty="0" smtClean="0"/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نادي اللغات.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MA" sz="2400" b="1" dirty="0" smtClean="0">
                          <a:effectLst/>
                        </a:rPr>
                        <a:t>1- تحسين</a:t>
                      </a:r>
                      <a:r>
                        <a:rPr lang="ar-MA" sz="2400" b="1" baseline="0" dirty="0" smtClean="0">
                          <a:effectLst/>
                        </a:rPr>
                        <a:t> </a:t>
                      </a:r>
                      <a:r>
                        <a:rPr lang="ar-MA" sz="2400" b="1" dirty="0" smtClean="0">
                          <a:effectLst/>
                        </a:rPr>
                        <a:t>المستوى </a:t>
                      </a:r>
                      <a:r>
                        <a:rPr lang="ar-MA" sz="2400" b="1" dirty="0" err="1" smtClean="0">
                          <a:effectLst/>
                        </a:rPr>
                        <a:t>الدراسي .</a:t>
                      </a:r>
                      <a:endParaRPr lang="fr-FR" sz="2400" b="1" dirty="0"/>
                    </a:p>
                  </a:txBody>
                  <a:tcPr anchor="ctr"/>
                </a:tc>
              </a:tr>
              <a:tr h="1102488">
                <a:tc>
                  <a:txBody>
                    <a:bodyPr/>
                    <a:lstStyle/>
                    <a:p>
                      <a:pPr algn="r" rtl="1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sz="1400" b="1" dirty="0" smtClean="0"/>
                        <a:t>خلال كل اجتماع مجلس التدبير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sz="1400" b="1" dirty="0" smtClean="0"/>
                        <a:t>مره كل شهر </a:t>
                      </a:r>
                      <a:endParaRPr lang="fr-FR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sz="1400" b="1" dirty="0" smtClean="0"/>
                        <a:t>تقارير السلوك والمواظبة </a:t>
                      </a:r>
                      <a:endParaRPr lang="fr-FR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ar-MA" b="1" baseline="0" dirty="0" smtClean="0"/>
                        <a:t>التدبير التربوي لظاهرة </a:t>
                      </a:r>
                      <a:r>
                        <a:rPr lang="ar-MA" b="1" baseline="0" dirty="0" err="1" smtClean="0"/>
                        <a:t>الغياب.</a:t>
                      </a:r>
                      <a:r>
                        <a:rPr lang="ar-MA" b="1" baseline="0" dirty="0" smtClean="0"/>
                        <a:t> </a:t>
                      </a:r>
                    </a:p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ar-MA" b="1" baseline="0" dirty="0" smtClean="0"/>
                        <a:t>خلية الانصات والوساطة.</a:t>
                      </a:r>
                      <a:endParaRPr lang="fr-FR" b="1" dirty="0" smtClean="0"/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تعزيز </a:t>
                      </a:r>
                      <a:r>
                        <a:rPr lang="ar-MA" b="1" baseline="0" dirty="0" err="1" smtClean="0"/>
                        <a:t>المراقبة.</a:t>
                      </a:r>
                      <a:r>
                        <a:rPr lang="ar-MA" b="1" baseline="0" dirty="0" smtClean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MA" sz="2400" b="1" dirty="0" smtClean="0">
                          <a:effectLst/>
                        </a:rPr>
                        <a:t>2- ضبط السلوك.</a:t>
                      </a:r>
                      <a:endParaRPr lang="fr-FR" sz="2400" b="1" dirty="0"/>
                    </a:p>
                  </a:txBody>
                  <a:tcPr anchor="ctr"/>
                </a:tc>
              </a:tr>
              <a:tr h="1685085">
                <a:tc>
                  <a:txBody>
                    <a:bodyPr/>
                    <a:lstStyle/>
                    <a:p>
                      <a:pPr algn="r" rtl="1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خلال كل اجتماع مجلس التدبير</a:t>
                      </a:r>
                      <a:endParaRPr kumimoji="0" lang="ar-MA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sz="1400" b="1" dirty="0" smtClean="0"/>
                        <a:t>نسبة الإنجاز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endParaRPr lang="ar-MA" sz="1400" b="1" dirty="0" smtClean="0"/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endParaRPr lang="fr-FR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تهيئة قاعات</a:t>
                      </a:r>
                      <a:r>
                        <a:rPr lang="ar-MA" b="1" baseline="0" dirty="0" smtClean="0"/>
                        <a:t> الدرس </a:t>
                      </a:r>
                    </a:p>
                    <a:p>
                      <a:pPr marL="285750" indent="-285750" algn="r" rtl="1">
                        <a:buFont typeface="Arial" pitchFamily="34" charset="0"/>
                        <a:buNone/>
                      </a:pPr>
                      <a:endParaRPr lang="ar-MA" b="1" baseline="0" dirty="0" smtClean="0"/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baseline="0" dirty="0" smtClean="0"/>
                        <a:t>تهيئة </a:t>
                      </a:r>
                      <a:r>
                        <a:rPr lang="ar-MA" b="1" baseline="0" dirty="0" err="1" smtClean="0"/>
                        <a:t>فضاءات</a:t>
                      </a:r>
                      <a:r>
                        <a:rPr lang="ar-MA" b="1" baseline="0" dirty="0" smtClean="0"/>
                        <a:t> التربية البدنية 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MA" sz="2400" b="1" dirty="0" smtClean="0">
                          <a:effectLst/>
                        </a:rPr>
                        <a:t>3- تجويد </a:t>
                      </a:r>
                      <a:r>
                        <a:rPr lang="ar-MA" sz="2400" b="1" dirty="0" err="1" smtClean="0">
                          <a:effectLst/>
                        </a:rPr>
                        <a:t>الفضاءات</a:t>
                      </a:r>
                      <a:endParaRPr lang="fr-FR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58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496944" cy="6120680"/>
          </a:xfrm>
        </p:spPr>
      </p:pic>
      <p:sp>
        <p:nvSpPr>
          <p:cNvPr id="5" name="Rectangle 4"/>
          <p:cNvSpPr/>
          <p:nvPr/>
        </p:nvSpPr>
        <p:spPr>
          <a:xfrm>
            <a:off x="3238848" y="4221088"/>
            <a:ext cx="13067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MA" sz="5400" b="1" dirty="0">
                <a:solidFill>
                  <a:prstClr val="black"/>
                </a:solidFill>
                <a:ea typeface="+mj-ea"/>
                <a:cs typeface="Times New Roman"/>
              </a:rPr>
              <a:t>شكرا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16008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-828600" y="3789040"/>
            <a:ext cx="8136904" cy="144016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1" eaLnBrk="1" fontAlgn="auto" latinLnBrk="0" hangingPunct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Times New Roman,Bold"/>
                <a:ea typeface="Calibri"/>
                <a:cs typeface="Times New Roman,Bold"/>
              </a:rPr>
              <a:t>عنوان </a:t>
            </a:r>
            <a:r>
              <a:rPr kumimoji="0" lang="ar-MA" sz="25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,Bold"/>
                <a:ea typeface="Calibri"/>
                <a:cs typeface="Times New Roman,Bold"/>
              </a:rPr>
              <a:t>المشروع</a:t>
            </a:r>
            <a:r>
              <a:rPr kumimoji="0" lang="ar-MA" sz="25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Times New Roman,Bold"/>
                <a:ea typeface="Calibri"/>
                <a:cs typeface="Times New Roman,Bold"/>
              </a:rPr>
              <a:t> :</a:t>
            </a:r>
            <a:r>
              <a:rPr kumimoji="0" lang="ar-M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,Bold"/>
                <a:ea typeface="Calibri"/>
                <a:cs typeface="Times New Roman,Bold"/>
              </a:rPr>
              <a:t/>
            </a:r>
            <a:br>
              <a:rPr kumimoji="0" lang="ar-M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,Bold"/>
                <a:ea typeface="Calibri"/>
                <a:cs typeface="Times New Roman,Bold"/>
              </a:rPr>
            </a:br>
            <a:r>
              <a:rPr kumimoji="0" lang="ar-M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,Bold"/>
                <a:ea typeface="Calibri"/>
                <a:cs typeface="Times New Roman,Bold"/>
              </a:rPr>
              <a:t>« </a:t>
            </a:r>
            <a:r>
              <a:rPr kumimoji="0" lang="ar-MA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,Bold"/>
                <a:ea typeface="Calibri"/>
                <a:cs typeface="Times New Roman,Bold"/>
              </a:rPr>
              <a:t>النجاح </a:t>
            </a:r>
            <a:r>
              <a:rPr kumimoji="0" lang="ar-M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,Bold"/>
                <a:ea typeface="Calibri"/>
                <a:cs typeface="Times New Roman,Bold"/>
              </a:rPr>
              <a:t>– </a:t>
            </a:r>
            <a:r>
              <a:rPr kumimoji="0" lang="ar-MA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,Bold"/>
                <a:ea typeface="Calibri"/>
                <a:cs typeface="Times New Roman,Bold"/>
              </a:rPr>
              <a:t>الجودة »</a:t>
            </a:r>
            <a:r>
              <a:rPr kumimoji="0" lang="ar-M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,Bold"/>
                <a:ea typeface="Calibri"/>
                <a:cs typeface="Times New Roman,Bold"/>
              </a:rPr>
              <a:t> </a:t>
            </a: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900608" y="0"/>
            <a:ext cx="9144000" cy="980728"/>
          </a:xfrm>
          <a:noFill/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MA" sz="2000" b="1" dirty="0" smtClean="0">
                <a:solidFill>
                  <a:srgbClr val="C00000"/>
                </a:solidFill>
                <a:latin typeface="Times New Roman,Bold"/>
                <a:ea typeface="Calibri"/>
                <a:cs typeface="Times New Roman,Bold"/>
              </a:rPr>
              <a:t>الثانوية </a:t>
            </a:r>
            <a:r>
              <a:rPr lang="ar-MA" sz="2000" b="1" dirty="0" err="1" smtClean="0">
                <a:solidFill>
                  <a:srgbClr val="C00000"/>
                </a:solidFill>
                <a:latin typeface="Times New Roman,Bold"/>
                <a:ea typeface="Calibri"/>
                <a:cs typeface="Times New Roman,Bold"/>
              </a:rPr>
              <a:t>التأهيلية</a:t>
            </a:r>
            <a:r>
              <a:rPr lang="ar-MA" sz="2000" b="1" dirty="0" smtClean="0">
                <a:solidFill>
                  <a:srgbClr val="C00000"/>
                </a:solidFill>
                <a:latin typeface="Times New Roman,Bold"/>
                <a:ea typeface="Calibri"/>
                <a:cs typeface="Times New Roman,Bold"/>
              </a:rPr>
              <a:t> عمر بن عبد العزيز </a:t>
            </a:r>
            <a:r>
              <a:rPr lang="ar-MA" b="1" dirty="0" smtClean="0">
                <a:solidFill>
                  <a:srgbClr val="C00000"/>
                </a:solidFill>
                <a:latin typeface="Times New Roman,Bold"/>
                <a:ea typeface="Calibri"/>
                <a:cs typeface="Times New Roman,Bold"/>
              </a:rPr>
              <a:t/>
            </a:r>
            <a:br>
              <a:rPr lang="ar-MA" b="1" dirty="0" smtClean="0">
                <a:solidFill>
                  <a:srgbClr val="C00000"/>
                </a:solidFill>
                <a:latin typeface="Times New Roman,Bold"/>
                <a:ea typeface="Calibri"/>
                <a:cs typeface="Times New Roman,Bold"/>
              </a:rPr>
            </a:br>
            <a:r>
              <a:rPr lang="ar-MA" sz="3200" b="1" dirty="0" err="1" smtClean="0">
                <a:solidFill>
                  <a:srgbClr val="C00000"/>
                </a:solidFill>
                <a:latin typeface="Times New Roman,Bold"/>
                <a:ea typeface="Calibri"/>
                <a:cs typeface="Times New Roman,Bold"/>
              </a:rPr>
              <a:t>عراقة  </a:t>
            </a:r>
            <a:r>
              <a:rPr lang="ar-MA" sz="3200" b="1" dirty="0" smtClean="0">
                <a:solidFill>
                  <a:srgbClr val="C00000"/>
                </a:solidFill>
                <a:latin typeface="Times New Roman,Bold"/>
                <a:ea typeface="Calibri"/>
                <a:cs typeface="Times New Roman,Bold"/>
              </a:rPr>
              <a:t>- </a:t>
            </a:r>
            <a:r>
              <a:rPr lang="ar-MA" sz="3200" b="1" dirty="0" err="1" smtClean="0">
                <a:solidFill>
                  <a:srgbClr val="C00000"/>
                </a:solidFill>
                <a:latin typeface="Times New Roman,Bold"/>
                <a:ea typeface="Calibri"/>
                <a:cs typeface="Times New Roman,Bold"/>
              </a:rPr>
              <a:t>جودة  </a:t>
            </a:r>
            <a:r>
              <a:rPr lang="ar-MA" sz="3200" b="1" dirty="0" smtClean="0">
                <a:solidFill>
                  <a:srgbClr val="C00000"/>
                </a:solidFill>
                <a:latin typeface="Times New Roman,Bold"/>
                <a:ea typeface="Calibri"/>
                <a:cs typeface="Times New Roman,Bold"/>
              </a:rPr>
              <a:t>- تميز </a:t>
            </a:r>
            <a:endParaRPr lang="fr-F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0769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MA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المرجعيات</a:t>
            </a:r>
            <a:endParaRPr lang="fr-FR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MA" sz="2800" dirty="0" smtClean="0">
                <a:hlinkClick r:id="rId2" action="ppaction://hlinkfile"/>
              </a:rPr>
              <a:t>المذكرة الإطار لتنزيل الاستراتيجية الوطنية لمشروع المؤسسة</a:t>
            </a:r>
            <a:endParaRPr lang="ar-MA" sz="2800" dirty="0" smtClean="0"/>
          </a:p>
          <a:p>
            <a:pPr algn="r" rtl="1"/>
            <a:r>
              <a:rPr lang="ar-MA" sz="2800" dirty="0" smtClean="0">
                <a:hlinkClick r:id="rId3" action="ppaction://hlinkfile"/>
              </a:rPr>
              <a:t>دليل قيادة المشروع</a:t>
            </a:r>
            <a:endParaRPr lang="ar-MA" sz="2800" dirty="0" smtClean="0"/>
          </a:p>
          <a:p>
            <a:pPr algn="r" rtl="1"/>
            <a:r>
              <a:rPr lang="ar-MA" sz="2800" dirty="0" smtClean="0">
                <a:hlinkClick r:id="rId4" action="ppaction://hlinkfile"/>
              </a:rPr>
              <a:t>دليل مساطر التدبير الإداري</a:t>
            </a:r>
            <a:endParaRPr lang="ar-MA" sz="2800" dirty="0" smtClean="0"/>
          </a:p>
          <a:p>
            <a:pPr algn="r" rtl="1"/>
            <a:r>
              <a:rPr lang="ar-MA" sz="2800" dirty="0" smtClean="0">
                <a:hlinkClick r:id="rId5" action="ppaction://hlinkfile"/>
              </a:rPr>
              <a:t>دليل مسطري للتدبير المالي</a:t>
            </a:r>
            <a:endParaRPr lang="ar-MA" sz="2800" dirty="0" smtClean="0"/>
          </a:p>
          <a:p>
            <a:pPr algn="r" rtl="1"/>
            <a:r>
              <a:rPr lang="ar-MA" sz="2800" dirty="0" smtClean="0">
                <a:hlinkClick r:id="rId6" action="ppaction://hlinkfile"/>
              </a:rPr>
              <a:t>دفتر مهام المواكبة</a:t>
            </a:r>
            <a:endParaRPr lang="ar-MA" sz="2800" dirty="0" smtClean="0"/>
          </a:p>
          <a:p>
            <a:pPr algn="r" rtl="1"/>
            <a:r>
              <a:rPr lang="ar-MA" sz="2800" dirty="0" smtClean="0">
                <a:hlinkClick r:id="rId7" action="ppaction://hlinkfile"/>
              </a:rPr>
              <a:t>مطوية مشروع المؤسسة</a:t>
            </a:r>
            <a:endParaRPr lang="ar-MA" sz="2800" dirty="0" smtClean="0"/>
          </a:p>
          <a:p>
            <a:pPr algn="r" rtl="1"/>
            <a:r>
              <a:rPr lang="ar-MA" sz="2800" dirty="0" smtClean="0">
                <a:hlinkClick r:id="rId8" action="ppaction://hlinkfile"/>
              </a:rPr>
              <a:t>مطوية برنامج المواكبة</a:t>
            </a:r>
            <a:endParaRPr lang="ar-MA" sz="2800" dirty="0" smtClean="0"/>
          </a:p>
          <a:p>
            <a:pPr algn="r" rtl="1"/>
            <a:r>
              <a:rPr lang="ar-MA" sz="2800" dirty="0" smtClean="0">
                <a:hlinkClick r:id="rId9" action="ppaction://hlinkfile"/>
              </a:rPr>
              <a:t>مطوية جماعات الممارسات المهنية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65354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M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خطوات إرساء مشروع المؤسسة</a:t>
            </a:r>
            <a:endParaRPr lang="fr-FR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0"/>
            <a:ext cx="8676456" cy="4493095"/>
          </a:xfrm>
        </p:spPr>
        <p:txBody>
          <a:bodyPr>
            <a:noAutofit/>
          </a:bodyPr>
          <a:lstStyle/>
          <a:p>
            <a:pPr marL="582930" indent="-514350" algn="r" rtl="1">
              <a:lnSpc>
                <a:spcPct val="200000"/>
              </a:lnSpc>
              <a:spcAft>
                <a:spcPts val="0"/>
              </a:spcAft>
              <a:buClr>
                <a:schemeClr val="accent3"/>
              </a:buClr>
              <a:buSzPct val="80000"/>
              <a:buFont typeface="+mj-lt"/>
              <a:buAutoNum type="arabicParenR"/>
            </a:pPr>
            <a:r>
              <a:rPr lang="ar-SA" sz="3200" dirty="0" smtClean="0">
                <a:latin typeface="Calibri"/>
                <a:ea typeface="Calibri"/>
                <a:cs typeface="Times New Roman"/>
              </a:rPr>
              <a:t>الاتفاق على </a:t>
            </a:r>
            <a:r>
              <a:rPr lang="ar-SA" sz="3200" b="1" dirty="0" smtClean="0">
                <a:latin typeface="Calibri"/>
                <a:ea typeface="Calibri"/>
                <a:cs typeface="Times New Roman"/>
              </a:rPr>
              <a:t>تشخيص</a:t>
            </a:r>
            <a:r>
              <a:rPr lang="ar-SA" sz="3200" dirty="0" smtClean="0">
                <a:latin typeface="Calibri"/>
                <a:ea typeface="Calibri"/>
                <a:cs typeface="Times New Roman"/>
              </a:rPr>
              <a:t> وضعية المؤسسة</a:t>
            </a:r>
            <a:r>
              <a:rPr lang="ar-MA" sz="3200" dirty="0">
                <a:latin typeface="Calibri"/>
                <a:ea typeface="Calibri"/>
                <a:cs typeface="Times New Roman"/>
              </a:rPr>
              <a:t>.</a:t>
            </a:r>
            <a:endParaRPr lang="fr-FR" sz="2000" dirty="0" smtClean="0">
              <a:latin typeface="Calibri"/>
              <a:ea typeface="Calibri"/>
              <a:cs typeface="Arial"/>
            </a:endParaRPr>
          </a:p>
          <a:p>
            <a:pPr marL="525780" indent="-457200" algn="r" rtl="1">
              <a:lnSpc>
                <a:spcPct val="200000"/>
              </a:lnSpc>
              <a:spcAft>
                <a:spcPts val="0"/>
              </a:spcAft>
              <a:buClr>
                <a:schemeClr val="accent3"/>
              </a:buClr>
              <a:buSzPct val="80000"/>
              <a:buFont typeface="+mj-lt"/>
              <a:buAutoNum type="arabicParenR"/>
            </a:pPr>
            <a:r>
              <a:rPr lang="ar-SA" sz="3200" dirty="0" smtClean="0">
                <a:latin typeface="Calibri"/>
                <a:ea typeface="Calibri"/>
                <a:cs typeface="Times New Roman"/>
              </a:rPr>
              <a:t>تحديد </a:t>
            </a:r>
            <a:r>
              <a:rPr lang="ar-SA" sz="3200" b="1" dirty="0" smtClean="0">
                <a:latin typeface="Calibri"/>
                <a:ea typeface="Calibri"/>
                <a:cs typeface="Times New Roman"/>
              </a:rPr>
              <a:t>الأولويات</a:t>
            </a:r>
            <a:r>
              <a:rPr lang="ar-MA" sz="3200" dirty="0" smtClean="0">
                <a:latin typeface="Calibri"/>
                <a:ea typeface="Calibri"/>
                <a:cs typeface="Times New Roman"/>
              </a:rPr>
              <a:t>.</a:t>
            </a:r>
            <a:endParaRPr lang="fr-FR" sz="2000" dirty="0" smtClean="0">
              <a:latin typeface="Calibri"/>
              <a:ea typeface="Calibri"/>
              <a:cs typeface="Arial"/>
            </a:endParaRPr>
          </a:p>
          <a:p>
            <a:pPr marL="525780" indent="-457200" algn="r" rtl="1">
              <a:lnSpc>
                <a:spcPct val="200000"/>
              </a:lnSpc>
              <a:spcAft>
                <a:spcPts val="0"/>
              </a:spcAft>
              <a:buClr>
                <a:schemeClr val="accent3"/>
              </a:buClr>
              <a:buSzPct val="80000"/>
              <a:buFont typeface="+mj-lt"/>
              <a:buAutoNum type="arabicParenR"/>
            </a:pPr>
            <a:r>
              <a:rPr lang="ar-SA" sz="3200" dirty="0" smtClean="0">
                <a:latin typeface="Calibri"/>
                <a:ea typeface="Calibri"/>
                <a:cs typeface="Times New Roman"/>
              </a:rPr>
              <a:t>وضع </a:t>
            </a:r>
            <a:r>
              <a:rPr lang="ar-SA" sz="3200" b="1" dirty="0" smtClean="0">
                <a:latin typeface="Times New Roman,Bold"/>
                <a:ea typeface="Calibri"/>
                <a:cs typeface="Times New Roman,Bold"/>
              </a:rPr>
              <a:t>إجراءات وأنشطة </a:t>
            </a:r>
            <a:r>
              <a:rPr lang="ar-SA" sz="3200" dirty="0" smtClean="0">
                <a:latin typeface="Calibri"/>
                <a:ea typeface="Calibri"/>
                <a:cs typeface="Times New Roman"/>
              </a:rPr>
              <a:t>واعدة لتحقيق النتائج المنتظرة</a:t>
            </a:r>
            <a:r>
              <a:rPr lang="ar-MA" sz="3200" dirty="0">
                <a:latin typeface="Calibri"/>
                <a:ea typeface="Calibri"/>
                <a:cs typeface="Times New Roman"/>
              </a:rPr>
              <a:t>.</a:t>
            </a:r>
            <a:endParaRPr lang="fr-FR" sz="2000" dirty="0" smtClean="0">
              <a:latin typeface="Calibri"/>
              <a:ea typeface="Calibri"/>
              <a:cs typeface="Arial"/>
            </a:endParaRPr>
          </a:p>
          <a:p>
            <a:pPr marL="525780" indent="-457200" algn="r" rtl="1">
              <a:lnSpc>
                <a:spcPct val="200000"/>
              </a:lnSpc>
              <a:spcAft>
                <a:spcPts val="1000"/>
              </a:spcAft>
              <a:buClr>
                <a:schemeClr val="accent3"/>
              </a:buClr>
              <a:buSzPct val="80000"/>
              <a:buFont typeface="+mj-lt"/>
              <a:buAutoNum type="arabicParenR"/>
            </a:pPr>
            <a:r>
              <a:rPr lang="ar-SA" sz="3200" dirty="0" smtClean="0">
                <a:latin typeface="Calibri"/>
                <a:ea typeface="Calibri"/>
                <a:cs typeface="Times New Roman"/>
              </a:rPr>
              <a:t>الاتفاق </a:t>
            </a:r>
            <a:r>
              <a:rPr lang="ar-SA" sz="3200" dirty="0">
                <a:latin typeface="Calibri"/>
                <a:ea typeface="Calibri"/>
                <a:cs typeface="Times New Roman"/>
              </a:rPr>
              <a:t>على أشكال وصيغ </a:t>
            </a:r>
            <a:r>
              <a:rPr lang="ar-SA" sz="3200" b="1" dirty="0">
                <a:latin typeface="Times New Roman,Bold"/>
                <a:ea typeface="Calibri"/>
                <a:cs typeface="Times New Roman,Bold"/>
              </a:rPr>
              <a:t>التتبع </a:t>
            </a:r>
            <a:r>
              <a:rPr lang="ar-SA" sz="3200" b="1" dirty="0" smtClean="0">
                <a:latin typeface="Times New Roman,Bold"/>
                <a:ea typeface="Calibri"/>
                <a:cs typeface="Times New Roman,Bold"/>
              </a:rPr>
              <a:t>والتقويم</a:t>
            </a:r>
            <a:r>
              <a:rPr lang="ar-MA" sz="3200" b="1" dirty="0" smtClean="0">
                <a:latin typeface="Times New Roman,Bold"/>
                <a:ea typeface="Calibri"/>
                <a:cs typeface="Times New Roman,Bold"/>
              </a:rPr>
              <a:t>.</a:t>
            </a:r>
            <a:endParaRPr lang="fr-FR" sz="2000" dirty="0">
              <a:latin typeface="Calibri"/>
              <a:ea typeface="Calibri"/>
              <a:cs typeface="Arial"/>
            </a:endParaRPr>
          </a:p>
          <a:p>
            <a:pPr marL="582930" indent="-514350" algn="r" rtl="1">
              <a:lnSpc>
                <a:spcPct val="200000"/>
              </a:lnSpc>
              <a:buClr>
                <a:schemeClr val="accent3"/>
              </a:buClr>
              <a:buSzPct val="80000"/>
              <a:buFont typeface="+mj-lt"/>
              <a:buAutoNum type="arabicParenR"/>
            </a:pP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0631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82930" lvl="0" indent="-514350" algn="ctr" rtl="1">
              <a:lnSpc>
                <a:spcPct val="115000"/>
              </a:lnSpc>
              <a:spcBef>
                <a:spcPct val="20000"/>
              </a:spcBef>
            </a:pPr>
            <a:r>
              <a:rPr lang="ar-MA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 1 - </a:t>
            </a:r>
            <a:r>
              <a:rPr lang="ar-SA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الاتفاق </a:t>
            </a:r>
            <a:r>
              <a:rPr lang="ar-SA" sz="3600" b="1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على تشخيص وضعية المؤسسة</a:t>
            </a:r>
            <a:r>
              <a:rPr lang="ar-MA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.</a:t>
            </a:r>
            <a:endParaRPr lang="fr-FR" sz="44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28800"/>
            <a:ext cx="8710936" cy="4958011"/>
          </a:xfrm>
        </p:spPr>
        <p:txBody>
          <a:bodyPr>
            <a:normAutofit/>
          </a:bodyPr>
          <a:lstStyle/>
          <a:p>
            <a:pPr marL="68580" indent="0" algn="r" rtl="1">
              <a:buNone/>
            </a:pPr>
            <a:r>
              <a:rPr lang="ar-MA" sz="3100" dirty="0" smtClean="0">
                <a:solidFill>
                  <a:schemeClr val="tx1"/>
                </a:solidFill>
              </a:rPr>
              <a:t>اتفقت نواة فريق القيادة على اعتماد الأدوات التالية </a:t>
            </a:r>
            <a:r>
              <a:rPr lang="ar-MA" sz="3100" dirty="0" err="1" smtClean="0">
                <a:solidFill>
                  <a:schemeClr val="tx1"/>
                </a:solidFill>
              </a:rPr>
              <a:t>للتشخيص:</a:t>
            </a:r>
            <a:r>
              <a:rPr lang="ar-MA" sz="3100" dirty="0" smtClean="0">
                <a:solidFill>
                  <a:schemeClr val="tx1"/>
                </a:solidFill>
              </a:rPr>
              <a:t> </a:t>
            </a:r>
          </a:p>
          <a:p>
            <a:pPr algn="r" rtl="1">
              <a:lnSpc>
                <a:spcPct val="200000"/>
              </a:lnSpc>
              <a:buClr>
                <a:schemeClr val="tx1">
                  <a:lumMod val="85000"/>
                  <a:lumOff val="15000"/>
                </a:schemeClr>
              </a:buClr>
              <a:buSzPct val="77000"/>
              <a:buFont typeface="Wingdings" pitchFamily="2" charset="2"/>
              <a:buChar char="q"/>
            </a:pPr>
            <a:r>
              <a:rPr lang="ar-MA" dirty="0">
                <a:solidFill>
                  <a:schemeClr val="tx1"/>
                </a:solidFill>
                <a:hlinkClick r:id="rId2" action="ppaction://hlinkfile"/>
              </a:rPr>
              <a:t> </a:t>
            </a:r>
            <a:r>
              <a:rPr lang="ar-MA" sz="3100" b="1" dirty="0" smtClean="0">
                <a:solidFill>
                  <a:schemeClr val="tx1"/>
                </a:solidFill>
                <a:hlinkClick r:id="rId2" action="ppaction://hlinkfile"/>
              </a:rPr>
              <a:t>تقارير مجالس </a:t>
            </a:r>
            <a:r>
              <a:rPr lang="ar-MA" sz="3100" b="1" dirty="0" err="1" smtClean="0">
                <a:solidFill>
                  <a:schemeClr val="tx1"/>
                </a:solidFill>
                <a:hlinkClick r:id="rId2" action="ppaction://hlinkfile"/>
              </a:rPr>
              <a:t>المؤسسة.</a:t>
            </a:r>
            <a:r>
              <a:rPr lang="ar-MA" sz="3100" b="1" dirty="0" smtClean="0">
                <a:solidFill>
                  <a:schemeClr val="tx1"/>
                </a:solidFill>
                <a:hlinkClick r:id="rId2" action="ppaction://hlinkfile"/>
              </a:rPr>
              <a:t> </a:t>
            </a:r>
          </a:p>
          <a:p>
            <a:pPr algn="r" rtl="1">
              <a:lnSpc>
                <a:spcPct val="200000"/>
              </a:lnSpc>
              <a:buClr>
                <a:schemeClr val="tx1">
                  <a:lumMod val="85000"/>
                  <a:lumOff val="15000"/>
                </a:schemeClr>
              </a:buClr>
              <a:buSzPct val="77000"/>
              <a:buFont typeface="Wingdings" pitchFamily="2" charset="2"/>
              <a:buChar char="q"/>
            </a:pPr>
            <a:r>
              <a:rPr lang="ar-MA" sz="3100" b="1" dirty="0" smtClean="0">
                <a:solidFill>
                  <a:schemeClr val="tx1"/>
                </a:solidFill>
                <a:hlinkClick r:id="rId2" action="ppaction://hlinkfile"/>
              </a:rPr>
              <a:t>النتائج المدرسية</a:t>
            </a:r>
            <a:r>
              <a:rPr lang="ar-MA" sz="3100" b="1" dirty="0" smtClean="0">
                <a:solidFill>
                  <a:schemeClr val="tx1"/>
                </a:solidFill>
              </a:rPr>
              <a:t>.</a:t>
            </a:r>
          </a:p>
          <a:p>
            <a:pPr algn="r" rtl="1">
              <a:lnSpc>
                <a:spcPct val="200000"/>
              </a:lnSpc>
              <a:buClr>
                <a:schemeClr val="tx1">
                  <a:lumMod val="85000"/>
                  <a:lumOff val="15000"/>
                </a:schemeClr>
              </a:buClr>
              <a:buSzPct val="77000"/>
              <a:buFont typeface="Wingdings" pitchFamily="2" charset="2"/>
              <a:buChar char="q"/>
            </a:pPr>
            <a:r>
              <a:rPr lang="ar-MA" sz="3100" b="1" dirty="0">
                <a:solidFill>
                  <a:schemeClr val="tx1"/>
                </a:solidFill>
                <a:hlinkClick r:id="rId3" action="ppaction://hlinkfile"/>
              </a:rPr>
              <a:t> </a:t>
            </a:r>
            <a:r>
              <a:rPr lang="ar-MA" sz="3100" b="1" dirty="0" smtClean="0">
                <a:solidFill>
                  <a:schemeClr val="tx1"/>
                </a:solidFill>
                <a:hlinkClick r:id="rId3" action="ppaction://hlinkfile"/>
              </a:rPr>
              <a:t>استشارة مختلف مكونات المجتمع المدرسي بالمؤسسة.</a:t>
            </a:r>
            <a:endParaRPr lang="ar-MA" sz="3100" b="1" dirty="0" smtClean="0">
              <a:solidFill>
                <a:schemeClr val="tx1"/>
              </a:solidFill>
            </a:endParaRPr>
          </a:p>
          <a:p>
            <a:pPr algn="r" rtl="1">
              <a:lnSpc>
                <a:spcPct val="210000"/>
              </a:lnSpc>
              <a:buClr>
                <a:schemeClr val="tx1">
                  <a:lumMod val="85000"/>
                  <a:lumOff val="15000"/>
                </a:schemeClr>
              </a:buClr>
              <a:buSzPct val="77000"/>
              <a:buFont typeface="Wingdings" pitchFamily="2" charset="2"/>
              <a:buChar char="q"/>
            </a:pPr>
            <a:r>
              <a:rPr lang="ar-MA" sz="3100" b="1" dirty="0">
                <a:hlinkClick r:id="rId4" action="ppaction://hlinkfile"/>
              </a:rPr>
              <a:t>يوم </a:t>
            </a:r>
            <a:r>
              <a:rPr lang="ar-MA" sz="3100" b="1" dirty="0" smtClean="0">
                <a:hlinkClick r:id="rId4" action="ppaction://hlinkfile"/>
              </a:rPr>
              <a:t>دراسي 10 يناير </a:t>
            </a:r>
            <a:r>
              <a:rPr lang="ar-MA" sz="3100" b="1" dirty="0" err="1" smtClean="0">
                <a:hlinkClick r:id="rId4" action="ppaction://hlinkfile"/>
              </a:rPr>
              <a:t>2015.</a:t>
            </a:r>
            <a:r>
              <a:rPr lang="ar-MA" sz="3100" b="1" dirty="0" smtClean="0">
                <a:hlinkClick r:id="rId4" action="ppaction://hlinkfile"/>
              </a:rPr>
              <a:t> </a:t>
            </a:r>
            <a:endParaRPr lang="ar-MA" sz="3100" b="1" dirty="0">
              <a:hlinkClick r:id="rId3" action="ppaction://hlinkfile"/>
            </a:endParaRPr>
          </a:p>
          <a:p>
            <a:pPr algn="r" rtl="1">
              <a:lnSpc>
                <a:spcPct val="200000"/>
              </a:lnSpc>
              <a:buClr>
                <a:schemeClr val="tx1">
                  <a:lumMod val="85000"/>
                  <a:lumOff val="15000"/>
                </a:schemeClr>
              </a:buClr>
              <a:buSzPct val="77000"/>
              <a:buFont typeface="Wingdings" pitchFamily="2" charset="2"/>
              <a:buChar char="q"/>
            </a:pPr>
            <a:endParaRPr lang="ar-MA" sz="3100" b="1" dirty="0" smtClean="0">
              <a:solidFill>
                <a:schemeClr val="tx1"/>
              </a:solidFill>
            </a:endParaRPr>
          </a:p>
          <a:p>
            <a:pPr marL="68580" indent="0" algn="r" rtl="1">
              <a:buClr>
                <a:schemeClr val="tx1">
                  <a:lumMod val="85000"/>
                  <a:lumOff val="15000"/>
                </a:schemeClr>
              </a:buClr>
              <a:buSzPct val="77000"/>
              <a:buNone/>
            </a:pP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94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490" y="548680"/>
            <a:ext cx="7024744" cy="936104"/>
          </a:xfrm>
        </p:spPr>
        <p:txBody>
          <a:bodyPr>
            <a:normAutofit/>
          </a:bodyPr>
          <a:lstStyle/>
          <a:p>
            <a:pPr marL="525780" lvl="0" indent="-457200" algn="ctr" rtl="1">
              <a:lnSpc>
                <a:spcPct val="115000"/>
              </a:lnSpc>
              <a:spcBef>
                <a:spcPct val="20000"/>
              </a:spcBef>
            </a:pPr>
            <a:r>
              <a:rPr lang="ar-MA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2 - </a:t>
            </a:r>
            <a:r>
              <a:rPr lang="ar-SA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تحديد </a:t>
            </a:r>
            <a:r>
              <a:rPr lang="ar-SA" b="1" spc="5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الأولويات</a:t>
            </a:r>
            <a:r>
              <a:rPr lang="ar-MA" sz="3200" dirty="0" smtClean="0">
                <a:solidFill>
                  <a:srgbClr val="3E3D2D"/>
                </a:solidFill>
                <a:latin typeface="Calibri"/>
                <a:ea typeface="Calibri"/>
                <a:cs typeface="Times New Roman"/>
              </a:rPr>
              <a:t>.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28800"/>
            <a:ext cx="8964488" cy="4680520"/>
          </a:xfrm>
        </p:spPr>
        <p:txBody>
          <a:bodyPr>
            <a:normAutofit lnSpcReduction="10000"/>
          </a:bodyPr>
          <a:lstStyle/>
          <a:p>
            <a:pPr marL="68580" indent="0" algn="r" rtl="1">
              <a:buNone/>
            </a:pPr>
            <a:r>
              <a:rPr lang="ar-MA" dirty="0" smtClean="0">
                <a:solidFill>
                  <a:schemeClr val="tx1"/>
                </a:solidFill>
              </a:rPr>
              <a:t>قصد التحديد المحكم للأولويات والاختيارات السليمة للعقبات الرئيسية وتحديد المنظور المحلي للمؤسسة تم العمل وفق المنهجية التالية : </a:t>
            </a:r>
          </a:p>
          <a:p>
            <a:pPr marL="525780" indent="-457200" algn="r" rtl="1">
              <a:buClr>
                <a:schemeClr val="tx1"/>
              </a:buClr>
              <a:buFont typeface="+mj-lt"/>
              <a:buAutoNum type="arabicPeriod"/>
            </a:pPr>
            <a:r>
              <a:rPr lang="ar-MA" dirty="0" smtClean="0">
                <a:solidFill>
                  <a:schemeClr val="tx1"/>
                </a:solidFill>
                <a:hlinkClick r:id="rId2" action="ppaction://hlinkfile"/>
              </a:rPr>
              <a:t>تجميع الاستشارات </a:t>
            </a:r>
            <a:r>
              <a:rPr lang="ar-MA" dirty="0" err="1" smtClean="0">
                <a:solidFill>
                  <a:schemeClr val="tx1"/>
                </a:solidFill>
                <a:hlinkClick r:id="rId2" action="ppaction://hlinkfile"/>
              </a:rPr>
              <a:t>وتفييئها</a:t>
            </a:r>
            <a:r>
              <a:rPr lang="ar-MA" dirty="0" smtClean="0">
                <a:solidFill>
                  <a:schemeClr val="tx1"/>
                </a:solidFill>
                <a:hlinkClick r:id="rId2" action="ppaction://hlinkfile"/>
              </a:rPr>
              <a:t> </a:t>
            </a:r>
          </a:p>
          <a:p>
            <a:pPr marL="1325880" lvl="2" indent="-457200" algn="r" rtl="1">
              <a:buClr>
                <a:schemeClr val="tx1"/>
              </a:buClr>
            </a:pPr>
            <a:r>
              <a:rPr lang="ar-MA" dirty="0" smtClean="0">
                <a:solidFill>
                  <a:schemeClr val="tx1"/>
                </a:solidFill>
                <a:hlinkClick r:id="rId2" action="ppaction://hlinkfile"/>
              </a:rPr>
              <a:t>تفريغ نتائج الاستشارات </a:t>
            </a:r>
          </a:p>
          <a:p>
            <a:pPr marL="1325880" lvl="2" indent="-457200" algn="r" rtl="1">
              <a:buClr>
                <a:schemeClr val="tx1"/>
              </a:buClr>
            </a:pPr>
            <a:r>
              <a:rPr lang="ar-MA" dirty="0" smtClean="0">
                <a:solidFill>
                  <a:schemeClr val="tx1"/>
                </a:solidFill>
                <a:hlinkClick r:id="rId2" action="ppaction://hlinkfile"/>
              </a:rPr>
              <a:t>توحيد وتجميع المؤشرات إلى عناصر رئيسية</a:t>
            </a:r>
            <a:endParaRPr lang="ar-MA" dirty="0" smtClean="0">
              <a:solidFill>
                <a:schemeClr val="tx1"/>
              </a:solidFill>
            </a:endParaRPr>
          </a:p>
          <a:p>
            <a:pPr marL="525780" indent="-457200" algn="r" rtl="1">
              <a:buClr>
                <a:schemeClr val="tx1"/>
              </a:buClr>
              <a:buFont typeface="+mj-lt"/>
              <a:buAutoNum type="arabicPeriod"/>
            </a:pPr>
            <a:r>
              <a:rPr lang="ar-MA" dirty="0" smtClean="0">
                <a:solidFill>
                  <a:schemeClr val="tx1"/>
                </a:solidFill>
                <a:hlinkClick r:id="rId3" action="ppaction://hlinkfile"/>
              </a:rPr>
              <a:t>اليوم دراسي </a:t>
            </a:r>
            <a:r>
              <a:rPr lang="ar-MA" dirty="0">
                <a:hlinkClick r:id="rId3" action="ppaction://hlinkfile"/>
              </a:rPr>
              <a:t>10 يناير 2015</a:t>
            </a:r>
            <a:endParaRPr lang="ar-MA" dirty="0">
              <a:hlinkClick r:id="rId4" action="ppaction://hlinkfile"/>
            </a:endParaRPr>
          </a:p>
          <a:p>
            <a:pPr marL="525780" indent="-457200" algn="r" rtl="1">
              <a:buClr>
                <a:schemeClr val="tx1"/>
              </a:buClr>
              <a:buFont typeface="+mj-lt"/>
              <a:buAutoNum type="arabicPeriod"/>
            </a:pPr>
            <a:r>
              <a:rPr lang="ar-MA" dirty="0" smtClean="0">
                <a:solidFill>
                  <a:schemeClr val="tx1"/>
                </a:solidFill>
                <a:hlinkClick r:id="rId5" action="ppaction://hlinkfile"/>
              </a:rPr>
              <a:t>عمل </a:t>
            </a:r>
            <a:r>
              <a:rPr lang="ar-MA" dirty="0" err="1" smtClean="0">
                <a:solidFill>
                  <a:schemeClr val="tx1"/>
                </a:solidFill>
                <a:hlinkClick r:id="rId5" action="ppaction://hlinkfile"/>
              </a:rPr>
              <a:t>الورشات</a:t>
            </a:r>
            <a:endParaRPr lang="ar-MA" dirty="0" smtClean="0">
              <a:solidFill>
                <a:schemeClr val="tx1"/>
              </a:solidFill>
            </a:endParaRPr>
          </a:p>
          <a:p>
            <a:pPr marL="525780" indent="-457200" algn="r" rtl="1">
              <a:buClr>
                <a:schemeClr val="tx1"/>
              </a:buClr>
              <a:buFont typeface="+mj-lt"/>
              <a:buAutoNum type="arabicPeriod"/>
            </a:pPr>
            <a:r>
              <a:rPr lang="ar-MA" dirty="0" smtClean="0">
                <a:solidFill>
                  <a:schemeClr val="tx1"/>
                </a:solidFill>
                <a:hlinkClick r:id="rId6" action="ppaction://hlinkfile"/>
              </a:rPr>
              <a:t>بناء المنظور المحلي والمصادقة عليه </a:t>
            </a:r>
            <a:endParaRPr lang="ar-MA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25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ar-MA" b="1" dirty="0" smtClean="0"/>
              <a:t>الأولويات </a:t>
            </a:r>
            <a:endParaRPr lang="en-US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412776"/>
            <a:ext cx="8229600" cy="4680520"/>
          </a:xfrm>
        </p:spPr>
        <p:txBody>
          <a:bodyPr>
            <a:normAutofit fontScale="92500"/>
          </a:bodyPr>
          <a:lstStyle/>
          <a:p>
            <a:pPr algn="r" rtl="1">
              <a:lnSpc>
                <a:spcPct val="150000"/>
              </a:lnSpc>
            </a:pPr>
            <a:r>
              <a:rPr lang="ar-MA" sz="4000" b="1" dirty="0" smtClean="0"/>
              <a:t>المستوى</a:t>
            </a:r>
          </a:p>
          <a:p>
            <a:pPr algn="r" rtl="1">
              <a:lnSpc>
                <a:spcPct val="150000"/>
              </a:lnSpc>
            </a:pPr>
            <a:r>
              <a:rPr lang="ar-MA" sz="3600" b="1" dirty="0" smtClean="0"/>
              <a:t>السلوك</a:t>
            </a:r>
          </a:p>
          <a:p>
            <a:pPr algn="r" rtl="1">
              <a:lnSpc>
                <a:spcPct val="150000"/>
              </a:lnSpc>
            </a:pPr>
            <a:r>
              <a:rPr lang="ar-MA" sz="3600" b="1" dirty="0" smtClean="0"/>
              <a:t>الجودة</a:t>
            </a:r>
          </a:p>
          <a:p>
            <a:pPr marL="0" indent="0" algn="r" rtl="1">
              <a:lnSpc>
                <a:spcPct val="200000"/>
              </a:lnSpc>
              <a:buNone/>
            </a:pPr>
            <a:r>
              <a:rPr lang="ar-MA" sz="2400" b="1" dirty="0" smtClean="0"/>
              <a:t>بعد الاتفاق على الأولويات تمت المصادقة الأولية عليها من طرف :</a:t>
            </a:r>
          </a:p>
          <a:p>
            <a:pPr algn="r" rtl="1">
              <a:lnSpc>
                <a:spcPct val="200000"/>
              </a:lnSpc>
            </a:pPr>
            <a:r>
              <a:rPr lang="ar-MA" sz="2000" dirty="0" smtClean="0">
                <a:hlinkClick r:id="rId2" action="ppaction://hlinkfile"/>
              </a:rPr>
              <a:t>المواكب</a:t>
            </a:r>
            <a:endParaRPr lang="ar-MA" sz="2000" dirty="0" smtClean="0"/>
          </a:p>
          <a:p>
            <a:pPr algn="r" rtl="1">
              <a:lnSpc>
                <a:spcPct val="200000"/>
              </a:lnSpc>
            </a:pPr>
            <a:r>
              <a:rPr lang="ar-MA" sz="2000" dirty="0" smtClean="0">
                <a:hlinkClick r:id="rId3" action="ppaction://hlinkfile"/>
              </a:rPr>
              <a:t>مجلس التدبير</a:t>
            </a:r>
            <a:endParaRPr lang="ar-MA" sz="2000" dirty="0" smtClean="0"/>
          </a:p>
          <a:p>
            <a:pPr marL="0" indent="0" algn="r" rtl="1">
              <a:lnSpc>
                <a:spcPct val="200000"/>
              </a:lnSpc>
              <a:buNone/>
            </a:pPr>
            <a:endParaRPr lang="ar-MA" sz="2000" dirty="0" smtClean="0"/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pPr marL="525780" lvl="0" indent="-457200" algn="ctr" rtl="1">
              <a:lnSpc>
                <a:spcPct val="115000"/>
              </a:lnSpc>
              <a:spcBef>
                <a:spcPct val="20000"/>
              </a:spcBef>
            </a:pPr>
            <a:r>
              <a:rPr lang="ar-MA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3 - ال</a:t>
            </a:r>
            <a:r>
              <a:rPr lang="ar-SA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إجراءات و</a:t>
            </a:r>
            <a:r>
              <a:rPr lang="ar-MA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ال</a:t>
            </a:r>
            <a:r>
              <a:rPr lang="ar-SA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أنشطة</a:t>
            </a:r>
            <a:r>
              <a:rPr lang="ar-MA" sz="3600" b="1" spc="50" dirty="0" err="1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.</a:t>
            </a:r>
            <a:endParaRPr lang="fr-FR" sz="36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144201"/>
              </p:ext>
            </p:extLst>
          </p:nvPr>
        </p:nvGraphicFramePr>
        <p:xfrm>
          <a:off x="323528" y="908720"/>
          <a:ext cx="8246584" cy="55795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96144"/>
                <a:gridCol w="2413937"/>
                <a:gridCol w="2880320"/>
                <a:gridCol w="1656183"/>
              </a:tblGrid>
              <a:tr h="1057299">
                <a:tc gridSpan="2">
                  <a:txBody>
                    <a:bodyPr/>
                    <a:lstStyle/>
                    <a:p>
                      <a:pPr algn="r" rtl="1"/>
                      <a:r>
                        <a:rPr lang="ar-MA" sz="3200" dirty="0" smtClean="0"/>
                        <a:t>البطاقة التقنية</a:t>
                      </a:r>
                      <a:endParaRPr lang="fr-FR" sz="3200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pPr algn="r" rtl="1"/>
                      <a:endParaRPr lang="fr-FR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sz="2800" dirty="0" smtClean="0"/>
                        <a:t>الإجراءات</a:t>
                      </a:r>
                      <a:endParaRPr lang="fr-FR" sz="2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sz="2800" dirty="0" smtClean="0"/>
                        <a:t>الأولوية </a:t>
                      </a:r>
                      <a:endParaRPr lang="fr-FR" sz="2800" dirty="0"/>
                    </a:p>
                  </a:txBody>
                  <a:tcPr anchor="ctr" anchorCtr="1"/>
                </a:tc>
              </a:tr>
              <a:tr h="1057299">
                <a:tc>
                  <a:txBody>
                    <a:bodyPr/>
                    <a:lstStyle/>
                    <a:p>
                      <a:pPr marL="285750" indent="-285750" algn="r" rtl="1">
                        <a:buSzPct val="100000"/>
                        <a:buFont typeface="Arial" pitchFamily="34" charset="0"/>
                        <a:buChar char="•"/>
                      </a:pP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 action="ppaction://hlinkfile"/>
                        </a:rPr>
                        <a:t>البطاقة 1</a:t>
                      </a:r>
                      <a:endParaRPr kumimoji="0" lang="ar-MA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r" rtl="1">
                        <a:buSzPct val="100000"/>
                        <a:buFont typeface="Arial" pitchFamily="34" charset="0"/>
                        <a:buNone/>
                      </a:pPr>
                      <a:endParaRPr kumimoji="0" lang="ar-MA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r" rtl="1">
                        <a:buSzPct val="100000"/>
                        <a:buFont typeface="Arial" pitchFamily="34" charset="0"/>
                        <a:buChar char="•"/>
                      </a:pP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 action="ppaction://hlinkfile"/>
                        </a:rPr>
                        <a:t>البطاقة 2</a:t>
                      </a:r>
                      <a:endParaRPr kumimoji="0" lang="ar-MA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r" rtl="1">
                        <a:buSzPct val="100000"/>
                        <a:buFont typeface="Arial" pitchFamily="34" charset="0"/>
                        <a:buChar char="•"/>
                      </a:pP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 action="ppaction://hlinkfile"/>
                        </a:rPr>
                        <a:t>البطاقة 3</a:t>
                      </a:r>
                      <a:endParaRPr kumimoji="0" lang="ar-MA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جدولة زمنية </a:t>
                      </a:r>
                    </a:p>
                    <a:p>
                      <a:pPr marL="285750" indent="-285750" algn="r" rtl="1">
                        <a:buFont typeface="Arial" pitchFamily="34" charset="0"/>
                        <a:buNone/>
                      </a:pPr>
                      <a:endParaRPr kumimoji="0" lang="ar-MA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تنظيم الدعم التطوعي 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تجهيز </a:t>
                      </a:r>
                      <a:r>
                        <a:rPr kumimoji="0" lang="ar-MA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وتفعيل</a:t>
                      </a: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جلسات مع التلاميذ المتعثرين وأولياؤهم.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دعم المواد </a:t>
                      </a:r>
                      <a:r>
                        <a:rPr lang="ar-MA" b="1" dirty="0" err="1" smtClean="0"/>
                        <a:t>الأساسية.</a:t>
                      </a:r>
                      <a:r>
                        <a:rPr lang="ar-MA" b="1" dirty="0" smtClean="0"/>
                        <a:t> 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نادي اللغات.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sz="2800" b="1" dirty="0" smtClean="0">
                          <a:effectLst/>
                        </a:rPr>
                        <a:t>1- تحسين</a:t>
                      </a:r>
                      <a:r>
                        <a:rPr lang="ar-MA" sz="2800" b="1" baseline="0" dirty="0" smtClean="0">
                          <a:effectLst/>
                        </a:rPr>
                        <a:t> </a:t>
                      </a:r>
                      <a:r>
                        <a:rPr lang="ar-MA" sz="2800" b="1" dirty="0" smtClean="0">
                          <a:effectLst/>
                        </a:rPr>
                        <a:t>المستوى الدراسي.</a:t>
                      </a:r>
                      <a:endParaRPr lang="fr-FR" sz="2800" b="1" dirty="0"/>
                    </a:p>
                  </a:txBody>
                  <a:tcPr anchor="ctr"/>
                </a:tc>
              </a:tr>
              <a:tr h="1413285">
                <a:tc>
                  <a:txBody>
                    <a:bodyPr/>
                    <a:lstStyle/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5" action="ppaction://hlinkfile"/>
                        </a:rPr>
                        <a:t>البطاقة 4</a:t>
                      </a:r>
                      <a:endParaRPr kumimoji="0" lang="ar-MA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6" action="ppaction://hlinkfile"/>
                        </a:rPr>
                        <a:t>البطاقة 5</a:t>
                      </a:r>
                      <a:endParaRPr kumimoji="0" lang="ar-MA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7" action="ppaction://hlinkfile"/>
                        </a:rPr>
                        <a:t>البطاقة 6</a:t>
                      </a:r>
                      <a:endParaRPr kumimoji="0" lang="ar-MA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تتبع فردي </a:t>
                      </a:r>
                    </a:p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تتبع فردي </a:t>
                      </a:r>
                    </a:p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كاميرات المراقبة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ar-MA" b="1" baseline="0" dirty="0" smtClean="0"/>
                        <a:t>التدبير التربوي لظاهرة الغياب.</a:t>
                      </a:r>
                    </a:p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ar-MA" b="1" baseline="0" dirty="0" smtClean="0"/>
                        <a:t>خلية الانصات والوساطة.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تعزيز </a:t>
                      </a:r>
                      <a:r>
                        <a:rPr lang="ar-MA" b="1" baseline="0" dirty="0" err="1" smtClean="0"/>
                        <a:t>المراقبة.</a:t>
                      </a:r>
                      <a:r>
                        <a:rPr lang="ar-MA" b="1" baseline="0" dirty="0" smtClean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sz="2800" b="1" dirty="0" smtClean="0">
                          <a:effectLst/>
                        </a:rPr>
                        <a:t>2- ضبط السلوك.</a:t>
                      </a:r>
                      <a:endParaRPr lang="fr-FR" sz="2800" b="1" dirty="0"/>
                    </a:p>
                  </a:txBody>
                  <a:tcPr anchor="ctr"/>
                </a:tc>
              </a:tr>
              <a:tr h="1413285">
                <a:tc>
                  <a:txBody>
                    <a:bodyPr/>
                    <a:lstStyle/>
                    <a:p>
                      <a:pPr marL="285750" marR="0" lvl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8" action="ppaction://hlinkfile"/>
                        </a:rPr>
                        <a:t>البطاقة 7</a:t>
                      </a:r>
                      <a:endParaRPr kumimoji="0" lang="ar-MA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9" action="ppaction://hlinkfile"/>
                        </a:rPr>
                        <a:t>البطاقة 8</a:t>
                      </a:r>
                      <a:endParaRPr kumimoji="0" lang="ar-MA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0" action="ppaction://hlinkfile"/>
                        </a:rPr>
                        <a:t>البطاقة 9</a:t>
                      </a:r>
                      <a:endParaRPr kumimoji="0" lang="ar-MA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1" action="ppaction://hlinkfile"/>
                        </a:rPr>
                        <a:t>البطاقة </a:t>
                      </a: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1" action="ppaction://hlinkfile"/>
                        </a:rPr>
                        <a:t>10</a:t>
                      </a: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12" action="ppaction://hlinkfile"/>
                        </a:rPr>
                        <a:t>البطاقة 11</a:t>
                      </a:r>
                      <a:endParaRPr kumimoji="0" lang="fr-FR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عوازل </a:t>
                      </a:r>
                      <a:r>
                        <a:rPr lang="ar-MA" b="1" dirty="0" err="1" smtClean="0"/>
                        <a:t>صوتية.</a:t>
                      </a:r>
                      <a:r>
                        <a:rPr lang="ar-MA" b="1" dirty="0" smtClean="0"/>
                        <a:t> 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baseline="0" dirty="0" smtClean="0"/>
                        <a:t>سبورات مغناطيسية.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baseline="0" dirty="0" smtClean="0"/>
                        <a:t>الإنارة.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baseline="0" dirty="0" smtClean="0"/>
                        <a:t>تجهيزات ووسائل تعليمية.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baseline="0" dirty="0" smtClean="0"/>
                        <a:t>تهيئة المرافق  </a:t>
                      </a:r>
                      <a:endParaRPr lang="fr-FR" b="1" dirty="0" smtClean="0"/>
                    </a:p>
                    <a:p>
                      <a:pPr marL="285750" marR="0" lvl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ar-MA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تهيئة قاعات</a:t>
                      </a:r>
                      <a:r>
                        <a:rPr lang="ar-MA" b="1" baseline="0" dirty="0" smtClean="0"/>
                        <a:t> الدرس 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endParaRPr lang="ar-MA" b="1" baseline="0" dirty="0" smtClean="0"/>
                    </a:p>
                    <a:p>
                      <a:pPr marL="0" indent="0" algn="r" rtl="1">
                        <a:buFont typeface="Arial" pitchFamily="34" charset="0"/>
                        <a:buNone/>
                      </a:pPr>
                      <a:endParaRPr lang="ar-MA" b="1" baseline="0" dirty="0" smtClean="0"/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baseline="0" dirty="0" smtClean="0"/>
                        <a:t>تهيئة </a:t>
                      </a:r>
                      <a:r>
                        <a:rPr lang="ar-MA" b="1" baseline="0" dirty="0" err="1" smtClean="0"/>
                        <a:t>فضاءات</a:t>
                      </a:r>
                      <a:r>
                        <a:rPr lang="ar-MA" b="1" baseline="0" dirty="0" smtClean="0"/>
                        <a:t> التربية البدنية 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sz="2800" b="1" dirty="0" smtClean="0">
                          <a:effectLst/>
                        </a:rPr>
                        <a:t>3- تجويد </a:t>
                      </a:r>
                      <a:r>
                        <a:rPr lang="ar-MA" sz="2800" b="1" dirty="0" err="1" smtClean="0">
                          <a:effectLst/>
                        </a:rPr>
                        <a:t>الفضاءات</a:t>
                      </a:r>
                      <a:endParaRPr lang="fr-FR" sz="28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604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323528" y="836712"/>
          <a:ext cx="8424937" cy="5462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952328"/>
                <a:gridCol w="2148405"/>
                <a:gridCol w="1235972"/>
              </a:tblGrid>
              <a:tr h="435684">
                <a:tc>
                  <a:txBody>
                    <a:bodyPr/>
                    <a:lstStyle/>
                    <a:p>
                      <a:pPr algn="r" rtl="1"/>
                      <a:r>
                        <a:rPr lang="ar-MA" dirty="0" smtClean="0"/>
                        <a:t>التمويل</a:t>
                      </a:r>
                      <a:r>
                        <a:rPr lang="ar-MA" baseline="0" dirty="0" smtClean="0"/>
                        <a:t> </a:t>
                      </a:r>
                      <a:endParaRPr lang="fr-FR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dirty="0" smtClean="0"/>
                        <a:t>المتدخلون </a:t>
                      </a:r>
                      <a:endParaRPr lang="fr-FR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dirty="0" smtClean="0"/>
                        <a:t>الإجراءات</a:t>
                      </a:r>
                      <a:endParaRPr lang="fr-FR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dirty="0" smtClean="0"/>
                        <a:t>الأولوية </a:t>
                      </a:r>
                      <a:endParaRPr lang="fr-FR" dirty="0"/>
                    </a:p>
                  </a:txBody>
                  <a:tcPr anchor="ctr" anchorCtr="1"/>
                </a:tc>
              </a:tr>
              <a:tr h="1588705">
                <a:tc rowSpan="3"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المؤسسة وشركاؤها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الإدارة </a:t>
                      </a:r>
                      <a:r>
                        <a:rPr kumimoji="0" lang="ar-MA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التربوية </a:t>
                      </a: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 أولياء </a:t>
                      </a:r>
                      <a:r>
                        <a:rPr kumimoji="0" lang="ar-MA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الأمورد</a:t>
                      </a:r>
                      <a:endParaRPr kumimoji="0" lang="ar-MA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r" rtl="1">
                        <a:buFont typeface="Arial" pitchFamily="34" charset="0"/>
                        <a:buNone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أستاذات </a:t>
                      </a:r>
                      <a:r>
                        <a:rPr kumimoji="0" lang="ar-MA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واساتذة</a:t>
                      </a: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مواد الامتحانين </a:t>
                      </a:r>
                      <a:r>
                        <a:rPr kumimoji="0" lang="ar-MA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الجهوي</a:t>
                      </a: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والوطني 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أستاذات وأساتذة خاصة  اللغات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جلسات مع التلاميذ المتعثرين وأولياؤهم.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دعم المواد </a:t>
                      </a:r>
                      <a:r>
                        <a:rPr lang="ar-MA" b="1" dirty="0" err="1" smtClean="0"/>
                        <a:t>الأساسية.</a:t>
                      </a:r>
                      <a:r>
                        <a:rPr lang="ar-MA" b="1" dirty="0" smtClean="0"/>
                        <a:t> </a:t>
                      </a:r>
                    </a:p>
                    <a:p>
                      <a:pPr marL="285750" indent="-285750" algn="r" rtl="1">
                        <a:buFont typeface="Arial" pitchFamily="34" charset="0"/>
                        <a:buNone/>
                      </a:pPr>
                      <a:endParaRPr lang="ar-MA" b="1" dirty="0" smtClean="0"/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نادي اللغات.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MA" sz="2400" b="1" dirty="0" smtClean="0">
                          <a:effectLst/>
                        </a:rPr>
                        <a:t>1- تحسين</a:t>
                      </a:r>
                      <a:r>
                        <a:rPr lang="ar-MA" sz="2400" b="1" baseline="0" dirty="0" smtClean="0">
                          <a:effectLst/>
                        </a:rPr>
                        <a:t> </a:t>
                      </a:r>
                      <a:r>
                        <a:rPr lang="ar-MA" sz="2400" b="1" dirty="0" smtClean="0">
                          <a:effectLst/>
                        </a:rPr>
                        <a:t>المستوى </a:t>
                      </a:r>
                      <a:r>
                        <a:rPr lang="ar-MA" sz="2400" b="1" dirty="0" err="1" smtClean="0">
                          <a:effectLst/>
                        </a:rPr>
                        <a:t>الدراسي .</a:t>
                      </a:r>
                      <a:endParaRPr lang="fr-FR" sz="2400" b="1" dirty="0"/>
                    </a:p>
                  </a:txBody>
                  <a:tcPr anchor="ctr"/>
                </a:tc>
              </a:tr>
              <a:tr h="1718863">
                <a:tc vMerge="1">
                  <a:txBody>
                    <a:bodyPr/>
                    <a:lstStyle/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ar-MA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الحراسة العامة </a:t>
                      </a:r>
                    </a:p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ar-MA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أعضاء </a:t>
                      </a:r>
                      <a:r>
                        <a:rPr kumimoji="0" lang="ar-MA" sz="1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الخلية </a:t>
                      </a: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 مختصين</a:t>
                      </a:r>
                    </a:p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ar-M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ar-MA" b="1" baseline="0" dirty="0" smtClean="0"/>
                        <a:t>التدبير التربوي لظاهرة </a:t>
                      </a:r>
                      <a:r>
                        <a:rPr lang="ar-MA" b="1" baseline="0" dirty="0" err="1" smtClean="0"/>
                        <a:t>الغياب.</a:t>
                      </a:r>
                      <a:r>
                        <a:rPr lang="ar-MA" b="1" baseline="0" dirty="0" smtClean="0"/>
                        <a:t> </a:t>
                      </a:r>
                    </a:p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ar-MA" b="1" baseline="0" dirty="0" smtClean="0"/>
                        <a:t>خلية الانصات والوساطة.</a:t>
                      </a:r>
                      <a:endParaRPr lang="fr-FR" b="1" dirty="0" smtClean="0"/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تعزيز </a:t>
                      </a:r>
                      <a:r>
                        <a:rPr lang="ar-MA" b="1" baseline="0" dirty="0" err="1" smtClean="0"/>
                        <a:t>المراقبة.</a:t>
                      </a:r>
                      <a:r>
                        <a:rPr lang="ar-MA" b="1" baseline="0" dirty="0" smtClean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MA" sz="2400" b="1" dirty="0" smtClean="0">
                          <a:effectLst/>
                        </a:rPr>
                        <a:t>2- ضبط السلوك.</a:t>
                      </a:r>
                      <a:endParaRPr lang="fr-FR" sz="2400" b="1" dirty="0"/>
                    </a:p>
                  </a:txBody>
                  <a:tcPr anchor="ctr"/>
                </a:tc>
              </a:tr>
              <a:tr h="1718863">
                <a:tc vMerge="1"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None/>
                      </a:pPr>
                      <a:endParaRPr lang="fr-FR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err="1" smtClean="0"/>
                        <a:t>أساتذة </a:t>
                      </a:r>
                      <a:r>
                        <a:rPr lang="ar-MA" b="1" dirty="0" smtClean="0"/>
                        <a:t>+ </a:t>
                      </a:r>
                      <a:r>
                        <a:rPr lang="ar-MA" b="1" dirty="0" err="1" smtClean="0"/>
                        <a:t>تلاميذ .....</a:t>
                      </a:r>
                      <a:endParaRPr lang="ar-MA" b="1" dirty="0" smtClean="0"/>
                    </a:p>
                    <a:p>
                      <a:pPr marL="285750" indent="-285750" algn="r" rtl="1">
                        <a:buFont typeface="Arial" pitchFamily="34" charset="0"/>
                        <a:buNone/>
                      </a:pPr>
                      <a:endParaRPr lang="ar-MA" b="1" dirty="0" smtClean="0"/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أساتذة</a:t>
                      </a:r>
                      <a:r>
                        <a:rPr lang="ar-MA" b="1" baseline="0" dirty="0" smtClean="0"/>
                        <a:t> التربية البدنية </a:t>
                      </a:r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baseline="0" dirty="0" smtClean="0"/>
                        <a:t>الجمعية الرياضية </a:t>
                      </a:r>
                      <a:endParaRPr lang="fr-FR" b="1" dirty="0" smtClean="0"/>
                    </a:p>
                    <a:p>
                      <a:pPr marL="285750" indent="-285750" algn="r" rtl="1">
                        <a:buFont typeface="Arial" pitchFamily="34" charset="0"/>
                        <a:buNone/>
                      </a:pPr>
                      <a:endParaRPr lang="fr-FR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dirty="0" smtClean="0"/>
                        <a:t>تهيئة قاعات</a:t>
                      </a:r>
                      <a:r>
                        <a:rPr lang="ar-MA" b="1" baseline="0" dirty="0" smtClean="0"/>
                        <a:t> الدرس </a:t>
                      </a:r>
                    </a:p>
                    <a:p>
                      <a:pPr marL="285750" indent="-285750" algn="r" rtl="1">
                        <a:buFont typeface="Arial" pitchFamily="34" charset="0"/>
                        <a:buNone/>
                      </a:pPr>
                      <a:endParaRPr lang="ar-MA" b="1" baseline="0" dirty="0" smtClean="0"/>
                    </a:p>
                    <a:p>
                      <a:pPr marL="285750" indent="-285750" algn="r" rtl="1">
                        <a:buFont typeface="Arial" pitchFamily="34" charset="0"/>
                        <a:buChar char="•"/>
                      </a:pPr>
                      <a:r>
                        <a:rPr lang="ar-MA" b="1" baseline="0" dirty="0" smtClean="0"/>
                        <a:t>تهيئة </a:t>
                      </a:r>
                      <a:r>
                        <a:rPr lang="ar-MA" b="1" baseline="0" dirty="0" err="1" smtClean="0"/>
                        <a:t>فضاءات</a:t>
                      </a:r>
                      <a:r>
                        <a:rPr lang="ar-MA" b="1" baseline="0" dirty="0" smtClean="0"/>
                        <a:t> التربية البدنية 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MA" sz="2400" b="1" dirty="0" smtClean="0">
                          <a:effectLst/>
                        </a:rPr>
                        <a:t>3- تجويد </a:t>
                      </a:r>
                      <a:r>
                        <a:rPr lang="ar-MA" sz="2400" b="1" dirty="0" err="1" smtClean="0">
                          <a:effectLst/>
                        </a:rPr>
                        <a:t>الفضاءات</a:t>
                      </a:r>
                      <a:endParaRPr lang="fr-FR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</TotalTime>
  <Words>473</Words>
  <Application>Microsoft Office PowerPoint</Application>
  <PresentationFormat>Affichage à l'écran (4:3)</PresentationFormat>
  <Paragraphs>141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Thème Office</vt:lpstr>
      <vt:lpstr>الثانوية التأهيلية عمر بن عبد العزيز  وجدة  </vt:lpstr>
      <vt:lpstr>الثانوية التأهيلية عمر بن عبد العزيز  عراقة  - جودة  - تميز </vt:lpstr>
      <vt:lpstr>المرجعيات</vt:lpstr>
      <vt:lpstr>خطوات إرساء مشروع المؤسسة</vt:lpstr>
      <vt:lpstr> 1 - الاتفاق على تشخيص وضعية المؤسسة.</vt:lpstr>
      <vt:lpstr>2 - تحديد الأولويات.</vt:lpstr>
      <vt:lpstr>الأولويات </vt:lpstr>
      <vt:lpstr>3 - الإجراءات والأنشطة.</vt:lpstr>
      <vt:lpstr>Présentation PowerPoint</vt:lpstr>
      <vt:lpstr>4 - التتبع والتقويم.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SWEET</dc:creator>
  <cp:lastModifiedBy>SWEET</cp:lastModifiedBy>
  <cp:revision>58</cp:revision>
  <dcterms:created xsi:type="dcterms:W3CDTF">2015-02-18T22:23:54Z</dcterms:created>
  <dcterms:modified xsi:type="dcterms:W3CDTF">2015-02-23T01:07:30Z</dcterms:modified>
</cp:coreProperties>
</file>