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90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91" r:id="rId20"/>
    <p:sldId id="277" r:id="rId21"/>
    <p:sldId id="278" r:id="rId22"/>
    <p:sldId id="279" r:id="rId23"/>
    <p:sldId id="292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ar-M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00FF"/>
    <a:srgbClr val="00FFFF"/>
    <a:srgbClr val="FFFF00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3" autoAdjust="0"/>
    <p:restoredTop sz="94699" autoAdjust="0"/>
  </p:normalViewPr>
  <p:slideViewPr>
    <p:cSldViewPr>
      <p:cViewPr varScale="1">
        <p:scale>
          <a:sx n="51" d="100"/>
          <a:sy n="51" d="100"/>
        </p:scale>
        <p:origin x="-8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handoutMaster" Target="handoutMasters/handout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ar-SA" altLang="en-US"/>
              <a:t>المستجدات التربوية</a:t>
            </a:r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ar-SA" altLang="en-US"/>
              <a:t>محمد دالي</a:t>
            </a:r>
            <a:r>
              <a:rPr lang="en-US" altLang="en-US"/>
              <a:t> 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CF004D55-6382-4AC9-978C-BD8EA056FE71}" type="slidenum">
              <a:rPr lang="ar-SA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ar-SA" altLang="en-US"/>
              <a:t>المستجدات التربوية</a:t>
            </a:r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ar-SA" altLang="en-US"/>
              <a:t>محمد دالي</a:t>
            </a:r>
            <a:r>
              <a:rPr lang="en-US" altLang="en-US"/>
              <a:t> 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fld id="{4EE7399C-A9C1-4778-A691-4ED00A147A89}" type="slidenum">
              <a:rPr lang="ar-SA" altLang="en-US"/>
              <a:pPr/>
              <a:t>‹N°›</a:t>
            </a:fld>
            <a:endParaRPr lang="fr-F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en-US"/>
              <a:t>المستجدات التربوية</a:t>
            </a:r>
            <a:endParaRPr lang="en-US" altLang="en-US"/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en-US"/>
              <a:t>محمد دالي</a:t>
            </a:r>
            <a:r>
              <a:rPr lang="en-US" altLang="en-US"/>
              <a:t> 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52BE5F8-7F49-4F86-99A2-D2D6F255CF73}" type="slidenum">
              <a:rPr lang="ar-SA" altLang="en-US"/>
              <a:pPr eaLnBrk="1" hangingPunct="1"/>
              <a:t>1</a:t>
            </a:fld>
            <a:endParaRPr lang="fr-FR" alt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ar-MA" altLang="en-US">
                <a:latin typeface="Arial" panose="020B0604020202020204" pitchFamily="34" charset="0"/>
                <a:cs typeface="Arial" panose="020B0604020202020204" pitchFamily="34" charset="0"/>
              </a:rPr>
              <a:t>مجير</a:t>
            </a:r>
          </a:p>
          <a:p>
            <a:pPr eaLnBrk="1" hangingPunct="1"/>
            <a:endParaRPr lang="fr-F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en-US"/>
              <a:t>المستجدات التربوية</a:t>
            </a:r>
            <a:endParaRPr lang="en-US" altLang="en-US"/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ar-SA" altLang="en-US"/>
              <a:t>محمد دالي</a:t>
            </a:r>
            <a:r>
              <a:rPr lang="en-US" altLang="en-US"/>
              <a:t> 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7F2F465-D476-4151-8F4C-3B4451DC7A3A}" type="slidenum">
              <a:rPr lang="ar-SA" altLang="en-US"/>
              <a:pPr eaLnBrk="1" hangingPunct="1"/>
              <a:t>26</a:t>
            </a:fld>
            <a:endParaRPr lang="fr-FR" alt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kumimoji="1"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cs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latin typeface="Arial" charset="0"/>
                <a:cs typeface="Arial" charset="0"/>
              </a:endParaRPr>
            </a:p>
          </p:txBody>
        </p:sp>
      </p:grpSp>
      <p:sp>
        <p:nvSpPr>
          <p:cNvPr id="5940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940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38DEDE-95F4-42F3-A63C-20BC1F7749FE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68106896-FBF2-4DA2-8EEC-570D272990D8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4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76374-1D5E-4E6F-B1F1-281DF3DB1916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17FCB-973F-48B6-B4C2-BC666B2202F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82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60640-F30C-4A30-9E52-29F72C785856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F256B2-5872-4B77-8B91-FF42E5793ACB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26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C5FA8-4F7D-403A-88A9-E50A1D04B3F0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9D4DC-1386-45C0-91A1-AA17CD83FC8A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71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736F-7326-4F3E-89AC-D839D2CFA29E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C49A9-B974-4E4D-BAD7-3232E898B385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72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78C3A-2DBB-4331-883D-70FED61871EC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805595-DB83-40B5-8E7C-004C1F8C08E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347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6C509-D14E-4ED6-AE07-A830C1D7B2AA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8F0EC-9A2C-438B-80B9-633E541A555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973B6-70AC-482C-916F-28B08557FA76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354AC2-BCBA-4EC9-BB47-54A732F3F96C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41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6CB2D-7473-4090-8D8A-FC6B9834C188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9812-47D1-4BAB-AE57-1C94DE7AC2F0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5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2873A-439F-4F27-9156-7A5E033088C6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29AE6-AB71-492B-8897-A9C9A605B507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35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F0401-3FB8-40E6-B5F4-E5549ABA7B67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A7DB12-40B4-45D4-90A7-BA29B9FB1302}" type="slidenum">
              <a:rPr lang="en-US" altLang="en-US"/>
              <a:pPr/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47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837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37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837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  <p:sp>
            <p:nvSpPr>
              <p:cNvPr id="5837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fr-FR"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2C521B8-9E7E-40EB-9256-BF6BFA8A1C78}" type="datetime8">
              <a:rPr lang="ar-MA"/>
              <a:pPr>
                <a:defRPr/>
              </a:pPr>
              <a:t>09 كانون الثاني، 18</a:t>
            </a:fld>
            <a:endParaRPr lang="en-US"/>
          </a:p>
        </p:txBody>
      </p:sp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 rtl="0">
              <a:defRPr sz="2600" b="1">
                <a:solidFill>
                  <a:schemeClr val="bg1"/>
                </a:solidFill>
              </a:defRPr>
            </a:lvl1pPr>
          </a:lstStyle>
          <a:p>
            <a:fld id="{58FF728A-5854-42FA-8886-8EC63B31C02B}" type="slidenum">
              <a:rPr lang="en-US" altLang="en-US"/>
              <a:pPr/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/>
  <p:txStyles>
    <p:titleStyle>
      <a:lvl1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1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1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5734050"/>
            <a:ext cx="7200900" cy="215900"/>
          </a:xfrm>
        </p:spPr>
        <p:txBody>
          <a:bodyPr/>
          <a:lstStyle/>
          <a:p>
            <a:pPr eaLnBrk="1" hangingPunct="1"/>
            <a:r>
              <a:rPr lang="ar-MA" altLang="en-US" sz="2000">
                <a:solidFill>
                  <a:srgbClr val="FF0000"/>
                </a:solidFill>
                <a:cs typeface="Tahoma" panose="020B0604030504040204" pitchFamily="34" charset="0"/>
              </a:rPr>
              <a:t>محمد دالي</a:t>
            </a:r>
            <a:r>
              <a:rPr lang="ar-MA" altLang="en-US" sz="2000">
                <a:solidFill>
                  <a:srgbClr val="FFFF00"/>
                </a:solidFill>
                <a:cs typeface="Tahoma" panose="020B0604030504040204" pitchFamily="34" charset="0"/>
              </a:rPr>
              <a:t> </a:t>
            </a:r>
            <a:endParaRPr lang="en-US" altLang="en-US" sz="2000">
              <a:solidFill>
                <a:srgbClr val="FFFF00"/>
              </a:solidFill>
              <a:cs typeface="Tahoma" panose="020B0604030504040204" pitchFamily="34" charset="0"/>
            </a:endParaRPr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6" name="Rectangle 1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796910B-6549-4859-8CE5-1338337A93FB}" type="slidenum">
              <a:rPr lang="en-US" altLang="en-US">
                <a:solidFill>
                  <a:schemeClr val="bg1"/>
                </a:solidFill>
              </a:rPr>
              <a:pPr eaLnBrk="1" hangingPunct="1"/>
              <a:t>1</a:t>
            </a:fld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3077" name="AutoShape 2"/>
          <p:cNvSpPr>
            <a:spLocks noGrp="1" noChangeArrowheads="1"/>
          </p:cNvSpPr>
          <p:nvPr>
            <p:ph type="ctrTitle" sz="quarter"/>
          </p:nvPr>
        </p:nvSpPr>
        <p:spPr>
          <a:xfrm>
            <a:off x="3851275" y="908050"/>
            <a:ext cx="4608513" cy="3744913"/>
          </a:xfrm>
          <a:solidFill>
            <a:schemeClr val="tx1">
              <a:alpha val="0"/>
            </a:schemeClr>
          </a:solidFill>
        </p:spPr>
        <p:txBody>
          <a:bodyPr/>
          <a:lstStyle/>
          <a:p>
            <a:pPr eaLnBrk="1" hangingPunct="1"/>
            <a: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المستجدات</a:t>
            </a:r>
            <a:b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</a:br>
            <a: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في ميدان</a:t>
            </a:r>
            <a:b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</a:br>
            <a: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ال</a:t>
            </a:r>
            <a:r>
              <a:rPr lang="ar-S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ت</a:t>
            </a:r>
            <a: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ــ</a:t>
            </a:r>
            <a:r>
              <a:rPr lang="ar-S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دبي</a:t>
            </a:r>
            <a: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ــــــ</a:t>
            </a:r>
            <a:r>
              <a:rPr lang="ar-S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ر</a:t>
            </a:r>
            <a:b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</a:br>
            <a: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الاداري</a:t>
            </a:r>
            <a:r>
              <a:rPr lang="ar-S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  <a:t> </a:t>
            </a:r>
            <a:br>
              <a:rPr lang="ar-MA" altLang="zh-TW" sz="5400" b="0">
                <a:solidFill>
                  <a:srgbClr val="66FF33"/>
                </a:solidFill>
                <a:latin typeface="Impact" panose="020B0806030902050204" pitchFamily="34" charset="0"/>
                <a:cs typeface="Tahoma" panose="020B0604030504040204" pitchFamily="34" charset="0"/>
              </a:rPr>
            </a:br>
            <a:endParaRPr lang="fr-FR" altLang="en-US" sz="5400" b="0">
              <a:solidFill>
                <a:srgbClr val="66FF33"/>
              </a:solidFill>
              <a:latin typeface="Impact" panose="020B080603090205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anchor="ctr"/>
          <a:lstStyle/>
          <a:p>
            <a:pPr eaLnBrk="1" hangingPunct="1"/>
            <a:r>
              <a:rPr lang="ar-SA" altLang="zh-TW" b="0">
                <a:solidFill>
                  <a:srgbClr val="FF0000"/>
                </a:solidFill>
                <a:cs typeface="Tahoma" panose="020B0604030504040204" pitchFamily="34" charset="0"/>
              </a:rPr>
              <a:t>خصائص التدبير التقليدي</a:t>
            </a:r>
            <a:endParaRPr lang="fr-FR" altLang="en-US" b="0">
              <a:solidFill>
                <a:srgbClr val="FF0000"/>
              </a:solidFill>
              <a:cs typeface="Tahoma" panose="020B060403050404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سيادة النزعة البيروقراطية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التركيز على الإجراءات و المساطر الشكلية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اعتماد العمل الفردي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عدم استلزام التمكن من مجالات معرفية مختلفة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اعتماد تقويم المؤسسات على الإلتزام بالتعليمات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تركيز سلطة القرار بين أيدي شخص واحد: سيادة النظام المركزي</a:t>
            </a:r>
            <a:endParaRPr lang="fr-FR" altLang="en-US" sz="2400">
              <a:cs typeface="Tahoma" panose="020B0604030504040204" pitchFamily="34" charset="0"/>
            </a:endParaRPr>
          </a:p>
          <a:p>
            <a:pPr eaLnBrk="1" hangingPunct="1"/>
            <a:endParaRPr lang="fr-FR" altLang="en-US" sz="2400"/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4E1ADA4-0D1A-49BD-90F8-CE60C0191190}" type="slidenum">
              <a:rPr lang="en-US" altLang="en-US">
                <a:solidFill>
                  <a:schemeClr val="bg1"/>
                </a:solidFill>
              </a:rPr>
              <a:pPr eaLnBrk="1" hangingPunct="1"/>
              <a:t>10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rgbClr val="66FF33"/>
                </a:solidFill>
                <a:latin typeface="Andale Mono IPA" pitchFamily="34" charset="2"/>
                <a:cs typeface="Tahoma" panose="020B0604030504040204" pitchFamily="34" charset="0"/>
              </a:rPr>
              <a:t>خصائص التدبير الحديث</a:t>
            </a:r>
            <a:endParaRPr lang="fr-FR" altLang="en-US" b="0">
              <a:solidFill>
                <a:srgbClr val="66FF33"/>
              </a:solidFill>
              <a:latin typeface="Andale Mono IPA" pitchFamily="34" charset="2"/>
              <a:cs typeface="Tahoma" panose="020B060403050404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50925" y="2505075"/>
            <a:ext cx="7408863" cy="3552825"/>
          </a:xfrm>
        </p:spPr>
        <p:txBody>
          <a:bodyPr/>
          <a:lstStyle/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المدير قائد و منسق و مشجع و منشط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ar-SA" altLang="zh-TW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المدير يعتبر الإدارة وسيلة لخدمة التعليم 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ar-MA" altLang="zh-TW">
                <a:cs typeface="Tahoma" panose="020B0604030504040204" pitchFamily="34" charset="0"/>
              </a:rPr>
              <a:t>  </a:t>
            </a:r>
            <a:r>
              <a:rPr lang="ar-SA" altLang="zh-TW">
                <a:cs typeface="Tahoma" panose="020B0604030504040204" pitchFamily="34" charset="0"/>
              </a:rPr>
              <a:t>و التعلم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ar-SA" altLang="zh-TW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اعتماد المفهوم الحديث للإدارة </a:t>
            </a:r>
            <a:r>
              <a:rPr lang="fr-FR" altLang="zh-TW" sz="2400">
                <a:ea typeface="PMingLiU" panose="02020500000000000000" pitchFamily="18" charset="-120"/>
                <a:cs typeface="Tahoma" panose="020B0604030504040204" pitchFamily="34" charset="0"/>
              </a:rPr>
              <a:t>MANAGEMENT</a:t>
            </a:r>
            <a:endParaRPr lang="fr-FR" altLang="en-US" sz="2400">
              <a:cs typeface="Tahoma" panose="020B0604030504040204" pitchFamily="34" charset="0"/>
            </a:endParaRPr>
          </a:p>
        </p:txBody>
      </p:sp>
      <p:sp>
        <p:nvSpPr>
          <p:cNvPr id="1331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955E162-05D9-4800-B295-F0F07273AC59}" type="slidenum">
              <a:rPr lang="en-US" altLang="en-US">
                <a:solidFill>
                  <a:schemeClr val="bg1"/>
                </a:solidFill>
              </a:rPr>
              <a:pPr eaLnBrk="1" hangingPunct="1"/>
              <a:t>11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rgbClr val="FF0000"/>
                </a:solidFill>
                <a:latin typeface="Andale Mono IPA" pitchFamily="34" charset="2"/>
                <a:cs typeface="Tahoma" panose="020B0604030504040204" pitchFamily="34" charset="0"/>
              </a:rPr>
              <a:t>خصائص التدبير الحديث</a:t>
            </a:r>
            <a:endParaRPr lang="fr-FR" altLang="en-US" b="0">
              <a:solidFill>
                <a:srgbClr val="FF0000"/>
              </a:solidFill>
              <a:latin typeface="Andale Mono IPA" pitchFamily="34" charset="2"/>
              <a:cs typeface="Tahoma" panose="020B060403050404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القيام بوظائف:</a:t>
            </a:r>
          </a:p>
          <a:p>
            <a:pPr lvl="1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 التسيير</a:t>
            </a:r>
            <a:r>
              <a:rPr lang="ar-MA" altLang="zh-TW">
                <a:cs typeface="Tahoma" panose="020B0604030504040204" pitchFamily="34" charset="0"/>
              </a:rPr>
              <a:t>       </a:t>
            </a:r>
            <a:r>
              <a:rPr lang="ar-SA" altLang="zh-TW">
                <a:cs typeface="Tahoma" panose="020B0604030504040204" pitchFamily="34" charset="0"/>
              </a:rPr>
              <a:t> </a:t>
            </a:r>
            <a:r>
              <a:rPr lang="fr-FR" altLang="zh-TW">
                <a:ea typeface="PMingLiU" panose="02020500000000000000" pitchFamily="18" charset="-120"/>
                <a:cs typeface="Tahoma" panose="020B0604030504040204" pitchFamily="34" charset="0"/>
              </a:rPr>
              <a:t>DIRIGER</a:t>
            </a:r>
            <a:endParaRPr lang="ar-SA" altLang="zh-TW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الإدارة</a:t>
            </a:r>
            <a:r>
              <a:rPr lang="fr-FR" altLang="zh-TW">
                <a:ea typeface="PMingLiU" panose="02020500000000000000" pitchFamily="18" charset="-120"/>
              </a:rPr>
              <a:t>ADMINISTRATION      </a:t>
            </a:r>
            <a:endParaRPr lang="ar-SA" altLang="zh-TW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القيادة</a:t>
            </a:r>
            <a:r>
              <a:rPr lang="ar-MA" altLang="zh-TW">
                <a:cs typeface="Tahoma" panose="020B0604030504040204" pitchFamily="34" charset="0"/>
              </a:rPr>
              <a:t>     </a:t>
            </a:r>
            <a:r>
              <a:rPr lang="fr-FR" altLang="zh-TW">
                <a:ea typeface="PMingLiU" panose="02020500000000000000" pitchFamily="18" charset="-120"/>
              </a:rPr>
              <a:t>CONDUIRE</a:t>
            </a:r>
            <a:endParaRPr lang="ar-SA" altLang="zh-TW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الإرساء</a:t>
            </a:r>
            <a:r>
              <a:rPr lang="ar-MA" altLang="zh-TW">
                <a:cs typeface="Tahoma" panose="020B0604030504040204" pitchFamily="34" charset="0"/>
              </a:rPr>
              <a:t>     </a:t>
            </a:r>
            <a:r>
              <a:rPr lang="fr-FR" altLang="zh-TW">
                <a:ea typeface="PMingLiU" panose="02020500000000000000" pitchFamily="18" charset="-120"/>
              </a:rPr>
              <a:t>CONSTRUIRE</a:t>
            </a:r>
            <a:endParaRPr lang="ar-SA" altLang="zh-TW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التمكن</a:t>
            </a:r>
            <a:r>
              <a:rPr lang="ar-MA" altLang="zh-TW">
                <a:cs typeface="Tahoma" panose="020B0604030504040204" pitchFamily="34" charset="0"/>
              </a:rPr>
              <a:t>     </a:t>
            </a:r>
            <a:r>
              <a:rPr lang="fr-FR" altLang="zh-TW">
                <a:ea typeface="PMingLiU" panose="02020500000000000000" pitchFamily="18" charset="-120"/>
              </a:rPr>
              <a:t>MAITRISER</a:t>
            </a:r>
            <a:endParaRPr lang="ar-SA" altLang="zh-TW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MA" altLang="zh-TW">
                <a:cs typeface="Tahoma" panose="020B0604030504040204" pitchFamily="34" charset="0"/>
              </a:rPr>
              <a:t>ا</a:t>
            </a:r>
            <a:r>
              <a:rPr lang="ar-SA" altLang="zh-TW">
                <a:cs typeface="Tahoma" panose="020B0604030504040204" pitchFamily="34" charset="0"/>
              </a:rPr>
              <a:t>لتنظيم</a:t>
            </a:r>
            <a:r>
              <a:rPr lang="ar-MA" altLang="zh-TW">
                <a:cs typeface="Tahoma" panose="020B0604030504040204" pitchFamily="34" charset="0"/>
              </a:rPr>
              <a:t>     </a:t>
            </a:r>
            <a:r>
              <a:rPr lang="fr-FR" altLang="zh-TW">
                <a:ea typeface="PMingLiU" panose="02020500000000000000" pitchFamily="18" charset="-120"/>
              </a:rPr>
              <a:t>ORGANISER</a:t>
            </a:r>
            <a:endParaRPr lang="ar-SA" altLang="zh-TW">
              <a:cs typeface="Tahom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التطوير</a:t>
            </a:r>
            <a:r>
              <a:rPr lang="ar-MA" altLang="zh-TW">
                <a:cs typeface="Tahoma" panose="020B0604030504040204" pitchFamily="34" charset="0"/>
              </a:rPr>
              <a:t>       </a:t>
            </a:r>
            <a:r>
              <a:rPr lang="fr-FR" altLang="zh-TW">
                <a:ea typeface="PMingLiU" panose="02020500000000000000" pitchFamily="18" charset="-120"/>
              </a:rPr>
              <a:t>DEVELOPPER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1434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36424ED-6818-4FE4-B9B9-99474C222B74}" type="slidenum">
              <a:rPr lang="en-US" altLang="en-US">
                <a:solidFill>
                  <a:schemeClr val="bg1"/>
                </a:solidFill>
              </a:rPr>
              <a:pPr eaLnBrk="1" hangingPunct="1"/>
              <a:t>12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rgbClr val="FF0000"/>
                </a:solidFill>
                <a:latin typeface="Andale Mono IPA" pitchFamily="34" charset="2"/>
                <a:cs typeface="Tahoma" panose="020B0604030504040204" pitchFamily="34" charset="0"/>
              </a:rPr>
              <a:t>خصائص التدبير الحديث</a:t>
            </a:r>
            <a:endParaRPr lang="fr-FR" altLang="en-US" b="0">
              <a:solidFill>
                <a:srgbClr val="FF0000"/>
              </a:solidFill>
              <a:latin typeface="Andale Mono IPA" pitchFamily="34" charset="2"/>
              <a:cs typeface="Tahom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ar-SA" altLang="zh-TW" sz="2400">
                <a:cs typeface="Tahoma" panose="020B0604030504040204" pitchFamily="34" charset="0"/>
              </a:rPr>
              <a:t>أخذ المبادرة و التطوير و الإبداع</a:t>
            </a:r>
          </a:p>
          <a:p>
            <a:pPr eaLnBrk="1" hangingPunct="1">
              <a:lnSpc>
                <a:spcPct val="80000"/>
              </a:lnSpc>
            </a:pPr>
            <a:r>
              <a:rPr lang="ar-SA" altLang="zh-TW" sz="2400">
                <a:cs typeface="Tahoma" panose="020B0604030504040204" pitchFamily="34" charset="0"/>
              </a:rPr>
              <a:t>القيام بعمليات منظمة و متكاملة تشمل: </a:t>
            </a:r>
          </a:p>
          <a:p>
            <a:pPr lvl="4" eaLnBrk="1" hangingPunct="1">
              <a:lnSpc>
                <a:spcPct val="80000"/>
              </a:lnSpc>
            </a:pPr>
            <a:r>
              <a:rPr lang="ar-SA" altLang="zh-TW" sz="2800">
                <a:cs typeface="Tahoma" panose="020B0604030504040204" pitchFamily="34" charset="0"/>
              </a:rPr>
              <a:t>التخطيط</a:t>
            </a:r>
          </a:p>
          <a:p>
            <a:pPr lvl="4" eaLnBrk="1" hangingPunct="1">
              <a:lnSpc>
                <a:spcPct val="80000"/>
              </a:lnSpc>
            </a:pPr>
            <a:r>
              <a:rPr lang="ar-SA" altLang="zh-TW" sz="2800">
                <a:cs typeface="Tahoma" panose="020B0604030504040204" pitchFamily="34" charset="0"/>
              </a:rPr>
              <a:t>التنظيم</a:t>
            </a:r>
          </a:p>
          <a:p>
            <a:pPr lvl="4" eaLnBrk="1" hangingPunct="1">
              <a:lnSpc>
                <a:spcPct val="80000"/>
              </a:lnSpc>
            </a:pPr>
            <a:r>
              <a:rPr lang="ar-SA" altLang="zh-TW" sz="2800">
                <a:cs typeface="Tahoma" panose="020B0604030504040204" pitchFamily="34" charset="0"/>
              </a:rPr>
              <a:t>التنفيد</a:t>
            </a:r>
          </a:p>
          <a:p>
            <a:pPr lvl="4" eaLnBrk="1" hangingPunct="1">
              <a:lnSpc>
                <a:spcPct val="80000"/>
              </a:lnSpc>
            </a:pPr>
            <a:r>
              <a:rPr lang="ar-SA" altLang="zh-TW" sz="2800">
                <a:cs typeface="Tahoma" panose="020B0604030504040204" pitchFamily="34" charset="0"/>
              </a:rPr>
              <a:t>المراقبة</a:t>
            </a:r>
          </a:p>
          <a:p>
            <a:pPr lvl="4" eaLnBrk="1" hangingPunct="1">
              <a:lnSpc>
                <a:spcPct val="80000"/>
              </a:lnSpc>
            </a:pPr>
            <a:r>
              <a:rPr lang="ar-SA" altLang="zh-TW" sz="2800">
                <a:cs typeface="Tahoma" panose="020B0604030504040204" pitchFamily="34" charset="0"/>
              </a:rPr>
              <a:t>التقويم</a:t>
            </a:r>
          </a:p>
          <a:p>
            <a:pPr lvl="4" eaLnBrk="1" hangingPunct="1">
              <a:lnSpc>
                <a:spcPct val="80000"/>
              </a:lnSpc>
            </a:pPr>
            <a:r>
              <a:rPr lang="ar-SA" altLang="zh-TW" sz="2800">
                <a:cs typeface="Tahoma" panose="020B0604030504040204" pitchFamily="34" charset="0"/>
              </a:rPr>
              <a:t>التتبع</a:t>
            </a:r>
            <a:endParaRPr lang="fr-FR" altLang="en-US" sz="2800">
              <a:cs typeface="Tahoma" panose="020B0604030504040204" pitchFamily="34" charset="0"/>
            </a:endParaRPr>
          </a:p>
        </p:txBody>
      </p:sp>
      <p:sp>
        <p:nvSpPr>
          <p:cNvPr id="1536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1F3F3EF-BDCF-4E82-95BC-639037526EB0}" type="slidenum">
              <a:rPr lang="en-US" altLang="en-US">
                <a:solidFill>
                  <a:schemeClr val="bg1"/>
                </a:solidFill>
              </a:rPr>
              <a:pPr eaLnBrk="1" hangingPunct="1"/>
              <a:t>13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rgbClr val="FF0000"/>
                </a:solidFill>
                <a:latin typeface="Andale Mono IPA" pitchFamily="34" charset="2"/>
                <a:cs typeface="Tahoma" panose="020B0604030504040204" pitchFamily="34" charset="0"/>
              </a:rPr>
              <a:t>خصائص التدبير الحديث</a:t>
            </a:r>
            <a:endParaRPr lang="fr-FR" altLang="en-US" b="0">
              <a:solidFill>
                <a:srgbClr val="FF0000"/>
              </a:solidFill>
              <a:latin typeface="Andale Mono IPA" pitchFamily="34" charset="2"/>
              <a:cs typeface="Tahoma" panose="020B060403050404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اعتماد المقاربة التشاركية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الإلمام بمجالات معرفية متنوعة منها علم الإدارة و فروع علم النفس و القانون الإداري</a:t>
            </a:r>
            <a:r>
              <a:rPr lang="ar-MA" altLang="zh-TW" sz="2400"/>
              <a:t>( النصوص التشريعية و التنظيمية الصادرة في اطار تفعيل مضامين الميثاق الوطني (2000/2006)</a:t>
            </a:r>
            <a:endParaRPr lang="ar-SA" altLang="zh-TW" sz="2400"/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التدبير الفعال للموارد البشرية عن طريق التواصل الجيد و الحفز و التقويم القائم على النتائج و الفعالية في استعمال الموارد المادية و المالية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تخويل قسط كبير من سلطة القرار للمؤسسة، تكون مقسمة بين مجالس المؤسسة</a:t>
            </a:r>
            <a:endParaRPr lang="fr-FR" altLang="en-US" sz="2400">
              <a:cs typeface="Tahoma" panose="020B0604030504040204" pitchFamily="34" charset="0"/>
            </a:endParaRPr>
          </a:p>
        </p:txBody>
      </p:sp>
      <p:sp>
        <p:nvSpPr>
          <p:cNvPr id="1638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6F56DE-6F9F-402E-8A13-B4CE98DA25F0}" type="slidenum">
              <a:rPr lang="en-US" altLang="en-US">
                <a:solidFill>
                  <a:schemeClr val="bg1"/>
                </a:solidFill>
              </a:rPr>
              <a:pPr eaLnBrk="1" hangingPunct="1"/>
              <a:t>14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chemeClr val="tx1"/>
                </a:solidFill>
                <a:cs typeface="Tahoma" panose="020B0604030504040204" pitchFamily="34" charset="0"/>
              </a:rPr>
              <a:t>مقاربات التدبير الحديث</a:t>
            </a:r>
            <a:endParaRPr lang="fr-FR" altLang="en-US" b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ar-MA" altLang="zh-TW" b="1"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ar-MA" altLang="zh-TW" b="1"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ar-MA" altLang="zh-TW" sz="4400" b="1">
                <a:cs typeface="Tahoma" panose="020B0604030504040204" pitchFamily="34" charset="0"/>
              </a:rPr>
              <a:t>1- </a:t>
            </a:r>
            <a:r>
              <a:rPr lang="ar-SA" altLang="zh-TW" sz="4400" b="1">
                <a:cs typeface="Tahoma" panose="020B0604030504040204" pitchFamily="34" charset="0"/>
              </a:rPr>
              <a:t>التدبير بالمشاريع</a:t>
            </a:r>
            <a:endParaRPr lang="fr-FR" altLang="zh-TW" sz="4400" b="1">
              <a:ea typeface="PMingLiU" panose="02020500000000000000" pitchFamily="18" charset="-120"/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fr-FR" altLang="zh-TW" b="1">
                <a:ea typeface="PMingLiU" panose="02020500000000000000" pitchFamily="18" charset="-120"/>
                <a:cs typeface="Tahoma" panose="020B0604030504040204" pitchFamily="34" charset="0"/>
              </a:rPr>
              <a:t>LE MANAGEMENT PAR PROJETS</a:t>
            </a:r>
            <a:endParaRPr lang="fr-FR" altLang="en-US" b="1">
              <a:cs typeface="Tahoma" panose="020B0604030504040204" pitchFamily="34" charset="0"/>
            </a:endParaRPr>
          </a:p>
        </p:txBody>
      </p:sp>
      <p:sp>
        <p:nvSpPr>
          <p:cNvPr id="174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BD7BC3-5581-453B-9409-459301F504C5}" type="slidenum">
              <a:rPr lang="en-US" altLang="en-US">
                <a:solidFill>
                  <a:schemeClr val="bg1"/>
                </a:solidFill>
              </a:rPr>
              <a:pPr eaLnBrk="1" hangingPunct="1"/>
              <a:t>15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1800">
                <a:solidFill>
                  <a:schemeClr val="tx1"/>
                </a:solidFill>
                <a:cs typeface="Tahoma" panose="020B0604030504040204" pitchFamily="34" charset="0"/>
              </a:rPr>
              <a:t>التدبير بالمشاريع</a:t>
            </a:r>
            <a:br>
              <a:rPr lang="fr-FR" altLang="zh-TW" sz="18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</a:br>
            <a:r>
              <a:rPr lang="fr-FR" altLang="zh-TW" sz="18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LE MANAGEMENT PAR PROJETS</a:t>
            </a:r>
            <a:endParaRPr lang="fr-FR" altLang="en-US" sz="180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العنصر الأساس هو المشروع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المكونات: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 النظرة الشمولية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التشخيص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الأهداف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برمجة الأعمال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توزيع المهام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التنفيد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التقويم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التتبع</a:t>
            </a:r>
            <a:r>
              <a:rPr lang="en-US" altLang="zh-TW" sz="1800"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endParaRPr lang="en-US" altLang="en-US" sz="1800">
              <a:cs typeface="Tahoma" panose="020B0604030504040204" pitchFamily="34" charset="0"/>
            </a:endParaRPr>
          </a:p>
        </p:txBody>
      </p:sp>
      <p:sp>
        <p:nvSpPr>
          <p:cNvPr id="1843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98D0BDA-A769-42D2-BF1F-4B0B85C452A3}" type="slidenum">
              <a:rPr lang="en-US" altLang="en-US">
                <a:solidFill>
                  <a:schemeClr val="bg1"/>
                </a:solidFill>
              </a:rPr>
              <a:pPr eaLnBrk="1" hangingPunct="1"/>
              <a:t>16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2000">
                <a:solidFill>
                  <a:schemeClr val="tx1"/>
                </a:solidFill>
                <a:cs typeface="Tahoma" panose="020B0604030504040204" pitchFamily="34" charset="0"/>
              </a:rPr>
              <a:t>التدبير بالمشاريع</a:t>
            </a:r>
            <a:br>
              <a:rPr lang="fr-FR" altLang="zh-TW" sz="20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</a:br>
            <a:r>
              <a:rPr lang="fr-FR" altLang="zh-TW" sz="20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LE MANAGEMENT PAR PROJETS</a:t>
            </a:r>
            <a:endParaRPr lang="fr-FR" altLang="en-US" sz="200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الغلاقة بين المكونات: الأهداف و العمليات متكاملة و متناسقة و منسجمة فيما بينها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/>
            <a:endParaRPr lang="ar-MA" altLang="zh-TW"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ar-SA" altLang="zh-TW">
                <a:cs typeface="Tahoma" panose="020B0604030504040204" pitchFamily="34" charset="0"/>
              </a:rPr>
              <a:t>شكل المخطط: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ar-SA" altLang="zh-TW">
                <a:cs typeface="Tahoma" panose="020B0604030504040204" pitchFamily="34" charset="0"/>
              </a:rPr>
              <a:t>يترجم المشروع إلى خطط عمل تشتمل الأهداف و العمليات و رزنامة الإنجاز و توزيع المسؤوليات و المهام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1946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CC3DF7-24E2-4268-8257-BFF0E0516F41}" type="slidenum">
              <a:rPr lang="en-US" altLang="en-US">
                <a:solidFill>
                  <a:schemeClr val="bg1"/>
                </a:solidFill>
              </a:rPr>
              <a:pPr eaLnBrk="1" hangingPunct="1"/>
              <a:t>17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2000">
                <a:solidFill>
                  <a:schemeClr val="tx1"/>
                </a:solidFill>
                <a:cs typeface="Tahoma" panose="020B0604030504040204" pitchFamily="34" charset="0"/>
              </a:rPr>
              <a:t>التدبير بالمشاريع</a:t>
            </a:r>
            <a:br>
              <a:rPr lang="fr-FR" altLang="zh-TW" sz="20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</a:br>
            <a:r>
              <a:rPr lang="fr-FR" altLang="zh-TW" sz="20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LE MANAGEMENT PAR PROJETS</a:t>
            </a:r>
            <a:endParaRPr lang="fr-FR" altLang="en-US" sz="200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ar-SA" altLang="zh-TW" u="sng">
                <a:cs typeface="Tahoma" panose="020B0604030504040204" pitchFamily="34" charset="0"/>
              </a:rPr>
              <a:t>المواصفات الأساس للمشروع الجيد</a:t>
            </a:r>
            <a:r>
              <a:rPr lang="ar-SA" altLang="zh-TW">
                <a:cs typeface="Tahoma" panose="020B0604030504040204" pitchFamily="34" charset="0"/>
              </a:rPr>
              <a:t>: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/>
            <a:endParaRPr lang="ar-MA" altLang="zh-TW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التركيز على التعلم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الإستجابة لحاجيات المؤسسة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تكامل عناصر المشروع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مشاركة مختلف الفاعلين فيه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2048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AEF8841-C161-43FA-94E3-733FCFC733BA}" type="slidenum">
              <a:rPr lang="en-US" altLang="en-US">
                <a:solidFill>
                  <a:schemeClr val="bg1"/>
                </a:solidFill>
              </a:rPr>
              <a:pPr eaLnBrk="1" hangingPunct="1"/>
              <a:t>18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chemeClr val="tx1"/>
                </a:solidFill>
                <a:cs typeface="Tahoma" panose="020B0604030504040204" pitchFamily="34" charset="0"/>
              </a:rPr>
              <a:t>مقاربات التدبير الحديث</a:t>
            </a:r>
            <a:endParaRPr lang="fr-FR" altLang="en-US" b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ar-MA" altLang="en-US"/>
          </a:p>
          <a:p>
            <a:pPr algn="ctr" eaLnBrk="1" hangingPunct="1"/>
            <a:endParaRPr lang="ar-MA" altLang="en-US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ar-SA" altLang="zh-TW" sz="3200">
                <a:cs typeface="Tahoma" panose="020B0604030504040204" pitchFamily="34" charset="0"/>
              </a:rPr>
              <a:t>التدبير بالأهداف</a:t>
            </a:r>
            <a:br>
              <a:rPr lang="fr-FR" altLang="zh-TW" sz="3200">
                <a:ea typeface="PMingLiU" panose="02020500000000000000" pitchFamily="18" charset="-120"/>
                <a:cs typeface="Tahoma" panose="020B0604030504040204" pitchFamily="34" charset="0"/>
              </a:rPr>
            </a:br>
            <a:r>
              <a:rPr lang="fr-FR" altLang="zh-TW" sz="3200">
                <a:ea typeface="PMingLiU" panose="02020500000000000000" pitchFamily="18" charset="-120"/>
                <a:cs typeface="Tahoma" panose="020B0604030504040204" pitchFamily="34" charset="0"/>
              </a:rPr>
              <a:t>LE MANAGEMENT PAR OBJECTIFS</a:t>
            </a:r>
            <a:endParaRPr lang="fr-FR" altLang="en-US" sz="3200">
              <a:ea typeface="PMingLiU" panose="02020500000000000000" pitchFamily="18" charset="-120"/>
              <a:cs typeface="Tahoma" panose="020B0604030504040204" pitchFamily="34" charset="0"/>
            </a:endParaRPr>
          </a:p>
        </p:txBody>
      </p:sp>
      <p:sp>
        <p:nvSpPr>
          <p:cNvPr id="2150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798B794-CECE-45D9-B907-86913C3E3A8F}" type="slidenum">
              <a:rPr lang="en-US" altLang="en-US">
                <a:solidFill>
                  <a:schemeClr val="bg1"/>
                </a:solidFill>
              </a:rPr>
              <a:pPr eaLnBrk="1" hangingPunct="1"/>
              <a:t>19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2882900" y="762000"/>
            <a:ext cx="5803900" cy="993775"/>
          </a:xfrm>
        </p:spPr>
        <p:txBody>
          <a:bodyPr/>
          <a:lstStyle/>
          <a:p>
            <a:pPr eaLnBrk="1" hangingPunct="1"/>
            <a:r>
              <a:rPr lang="ar-MA" altLang="en-US">
                <a:cs typeface="Tahoma" panose="020B0604030504040204" pitchFamily="34" charset="0"/>
              </a:rPr>
              <a:t>المحاور الاساسية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0700" y="2505075"/>
            <a:ext cx="5394325" cy="3378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ar-MA" altLang="zh-TW">
              <a:solidFill>
                <a:srgbClr val="66FF33"/>
              </a:solidFill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مستجدات تدبير المؤسسة</a:t>
            </a:r>
            <a:endParaRPr lang="ar-MA" altLang="zh-TW" b="1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القيادة التربوية للمؤسسة</a:t>
            </a:r>
            <a:r>
              <a:rPr lang="en-US" altLang="zh-TW">
                <a:ea typeface="PMingLiU" panose="02020500000000000000" pitchFamily="18" charset="-120"/>
              </a:rPr>
              <a:t> 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التدبير التقليدي</a:t>
            </a:r>
            <a:r>
              <a:rPr lang="en-US" altLang="zh-TW">
                <a:ea typeface="PMingLiU" panose="02020500000000000000" pitchFamily="18" charset="-120"/>
              </a:rPr>
              <a:t> 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التدبير الحديث</a:t>
            </a:r>
            <a:endParaRPr lang="ar-MA" altLang="zh-TW" b="1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مقاربات التدبير الحديث</a:t>
            </a:r>
            <a:r>
              <a:rPr lang="en-US" altLang="zh-TW">
                <a:solidFill>
                  <a:srgbClr val="66FF33"/>
                </a:solidFill>
                <a:ea typeface="PMingLiU" panose="02020500000000000000" pitchFamily="18" charset="-120"/>
              </a:rPr>
              <a:t> </a:t>
            </a:r>
            <a:endParaRPr lang="en-US" altLang="en-US" sz="2000" b="1">
              <a:solidFill>
                <a:srgbClr val="66FF33"/>
              </a:solidFill>
              <a:cs typeface="Tahoma" panose="020B0604030504040204" pitchFamily="34" charset="0"/>
            </a:endParaRPr>
          </a:p>
        </p:txBody>
      </p:sp>
      <p:sp>
        <p:nvSpPr>
          <p:cNvPr id="41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C1FC811-0245-4593-9634-54F5416A778D}" type="slidenum">
              <a:rPr lang="en-US" altLang="en-US">
                <a:solidFill>
                  <a:schemeClr val="bg1"/>
                </a:solidFill>
              </a:rPr>
              <a:pPr eaLnBrk="1" hangingPunct="1"/>
              <a:t>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2000" b="0">
                <a:solidFill>
                  <a:schemeClr val="tx1"/>
                </a:solidFill>
                <a:cs typeface="Tahoma" panose="020B0604030504040204" pitchFamily="34" charset="0"/>
              </a:rPr>
              <a:t>التدبير بالأهداف</a:t>
            </a:r>
            <a:br>
              <a:rPr lang="fr-FR" altLang="zh-TW" sz="2000" b="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</a:br>
            <a:r>
              <a:rPr lang="fr-FR" altLang="zh-TW" sz="2000" b="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LE MANAGEMENT PAR OBJECTIFS</a:t>
            </a:r>
            <a:endParaRPr lang="fr-FR" altLang="en-US" sz="2000" b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العنصر الأساس هو الهدف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مكونات المقاربة:</a:t>
            </a:r>
          </a:p>
          <a:p>
            <a:pPr lvl="2" eaLnBrk="1" hangingPunct="1"/>
            <a:r>
              <a:rPr lang="ar-SA" altLang="zh-TW">
                <a:cs typeface="Tahoma" panose="020B0604030504040204" pitchFamily="34" charset="0"/>
              </a:rPr>
              <a:t>الأهداف العامة</a:t>
            </a:r>
          </a:p>
          <a:p>
            <a:pPr lvl="2" eaLnBrk="1" hangingPunct="1"/>
            <a:r>
              <a:rPr lang="ar-SA" altLang="zh-TW">
                <a:cs typeface="Tahoma" panose="020B0604030504040204" pitchFamily="34" charset="0"/>
              </a:rPr>
              <a:t>الأهداف الإجرائية</a:t>
            </a:r>
          </a:p>
          <a:p>
            <a:pPr lvl="2" eaLnBrk="1" hangingPunct="1"/>
            <a:r>
              <a:rPr lang="ar-SA" altLang="zh-TW">
                <a:cs typeface="Tahoma" panose="020B0604030504040204" pitchFamily="34" charset="0"/>
              </a:rPr>
              <a:t>القابلية للتنفيذ</a:t>
            </a:r>
          </a:p>
          <a:p>
            <a:pPr lvl="2" eaLnBrk="1" hangingPunct="1"/>
            <a:r>
              <a:rPr lang="ar-SA" altLang="zh-TW">
                <a:cs typeface="Tahoma" panose="020B0604030504040204" pitchFamily="34" charset="0"/>
              </a:rPr>
              <a:t>كيفية التحقق من بلوغها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2253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7FADE4-19E5-41A8-9CD4-A8714CCC9F12}" type="slidenum">
              <a:rPr lang="en-US" altLang="en-US">
                <a:solidFill>
                  <a:schemeClr val="bg1"/>
                </a:solidFill>
              </a:rPr>
              <a:pPr eaLnBrk="1" hangingPunct="1"/>
              <a:t>20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2400" b="0">
                <a:solidFill>
                  <a:schemeClr val="tx1"/>
                </a:solidFill>
                <a:cs typeface="Tahoma" panose="020B0604030504040204" pitchFamily="34" charset="0"/>
              </a:rPr>
              <a:t>التدبير بالأهداف</a:t>
            </a:r>
            <a:br>
              <a:rPr lang="fr-FR" altLang="zh-TW" sz="2400" b="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</a:br>
            <a:r>
              <a:rPr lang="fr-FR" altLang="zh-TW" sz="2400" b="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LE MANAGEMENT PAR OBJECTIFS</a:t>
            </a:r>
            <a:endParaRPr lang="fr-FR" altLang="en-US" sz="2400" b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العلاقة بين المكونات: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يتفق العاملون بالمؤسسة على أهداف مشتركة يشتغلون جميعا لتحقيقها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لا توجد فروق بين الأهداف من حيث مستوى أهميتها أو شموليتها</a:t>
            </a:r>
          </a:p>
          <a:p>
            <a:pPr lvl="2" eaLnBrk="1" hangingPunct="1"/>
            <a:r>
              <a:rPr lang="ar-SA" altLang="zh-TW" sz="1800">
                <a:cs typeface="Tahoma" panose="020B0604030504040204" pitchFamily="34" charset="0"/>
              </a:rPr>
              <a:t>ترابط و تكامل بين الأهداف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شكل المخطط: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يأخد المخطط شكل جدول يتضمن الأهداف و العمليات و تاريخ الإنجاز و المسؤولين على التنفيد</a:t>
            </a:r>
            <a:r>
              <a:rPr lang="en-US" altLang="zh-TW" sz="2400"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endParaRPr lang="en-US" altLang="en-US" sz="2400">
              <a:cs typeface="Tahoma" panose="020B0604030504040204" pitchFamily="34" charset="0"/>
            </a:endParaRPr>
          </a:p>
        </p:txBody>
      </p:sp>
      <p:sp>
        <p:nvSpPr>
          <p:cNvPr id="2355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093E647-AD1E-44F8-A060-EC34A9BDF44B}" type="slidenum">
              <a:rPr lang="en-US" altLang="en-US">
                <a:solidFill>
                  <a:schemeClr val="bg1"/>
                </a:solidFill>
              </a:rPr>
              <a:pPr eaLnBrk="1" hangingPunct="1"/>
              <a:t>21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2400" b="0">
                <a:solidFill>
                  <a:schemeClr val="tx1"/>
                </a:solidFill>
                <a:cs typeface="Tahoma" panose="020B0604030504040204" pitchFamily="34" charset="0"/>
              </a:rPr>
              <a:t>التدبير بالأهداف</a:t>
            </a:r>
            <a:br>
              <a:rPr lang="fr-FR" altLang="zh-TW" sz="2400" b="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</a:br>
            <a:r>
              <a:rPr lang="fr-FR" altLang="zh-TW" sz="2400" b="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LE MANAGEMENT PAR OBJECTIFS</a:t>
            </a:r>
            <a:endParaRPr lang="fr-FR" altLang="en-US" sz="2400" b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ar-SA" altLang="zh-TW" u="sng">
                <a:cs typeface="Tahoma" panose="020B0604030504040204" pitchFamily="34" charset="0"/>
              </a:rPr>
              <a:t>المواصفات الأساس</a:t>
            </a:r>
            <a:r>
              <a:rPr lang="ar-SA" altLang="zh-TW">
                <a:cs typeface="Tahoma" panose="020B0604030504040204" pitchFamily="34" charset="0"/>
              </a:rPr>
              <a:t>:</a:t>
            </a:r>
          </a:p>
          <a:p>
            <a:pPr lvl="2" eaLnBrk="1" hangingPunct="1"/>
            <a:r>
              <a:rPr lang="ar-SA" altLang="zh-TW" sz="3200">
                <a:cs typeface="Tahoma" panose="020B0604030504040204" pitchFamily="34" charset="0"/>
              </a:rPr>
              <a:t>الوضوح و الدقة</a:t>
            </a:r>
          </a:p>
          <a:p>
            <a:pPr lvl="2" eaLnBrk="1" hangingPunct="1"/>
            <a:r>
              <a:rPr lang="ar-SA" altLang="zh-TW" sz="3200">
                <a:cs typeface="Tahoma" panose="020B0604030504040204" pitchFamily="34" charset="0"/>
              </a:rPr>
              <a:t>القابلية للقياس</a:t>
            </a:r>
          </a:p>
          <a:p>
            <a:pPr lvl="2" eaLnBrk="1" hangingPunct="1"/>
            <a:r>
              <a:rPr lang="ar-SA" altLang="zh-TW" sz="3200">
                <a:cs typeface="Tahoma" panose="020B0604030504040204" pitchFamily="34" charset="0"/>
              </a:rPr>
              <a:t>الإستجابة للحاجيات</a:t>
            </a:r>
          </a:p>
          <a:p>
            <a:pPr lvl="2" eaLnBrk="1" hangingPunct="1"/>
            <a:r>
              <a:rPr lang="ar-SA" altLang="zh-TW" sz="3200">
                <a:cs typeface="Tahoma" panose="020B0604030504040204" pitchFamily="34" charset="0"/>
              </a:rPr>
              <a:t>تحديد مدة الإنجاز</a:t>
            </a:r>
          </a:p>
          <a:p>
            <a:pPr lvl="2" eaLnBrk="1" hangingPunct="1"/>
            <a:r>
              <a:rPr lang="ar-SA" altLang="zh-TW" sz="3200">
                <a:cs typeface="Tahoma" panose="020B0604030504040204" pitchFamily="34" charset="0"/>
              </a:rPr>
              <a:t>الإتفاق عليها مع العاملين</a:t>
            </a:r>
            <a:endParaRPr lang="fr-FR" altLang="en-US" sz="3200">
              <a:cs typeface="Tahoma" panose="020B0604030504040204" pitchFamily="34" charset="0"/>
            </a:endParaRPr>
          </a:p>
        </p:txBody>
      </p:sp>
      <p:sp>
        <p:nvSpPr>
          <p:cNvPr id="2458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71FC394-213C-4FB8-89FE-80037B07FF9C}" type="slidenum">
              <a:rPr lang="en-US" altLang="en-US">
                <a:solidFill>
                  <a:schemeClr val="bg1"/>
                </a:solidFill>
              </a:rPr>
              <a:pPr eaLnBrk="1" hangingPunct="1"/>
              <a:t>22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chemeClr val="tx1"/>
                </a:solidFill>
                <a:cs typeface="Tahoma" panose="020B0604030504040204" pitchFamily="34" charset="0"/>
              </a:rPr>
              <a:t>مقاربات التدبير الحديث</a:t>
            </a:r>
            <a:endParaRPr lang="fr-FR" altLang="en-US" b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ar-MA" altLang="zh-TW" sz="3600" b="1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ar-SA" altLang="zh-TW" sz="3600" b="1">
                <a:cs typeface="Tahoma" panose="020B0604030504040204" pitchFamily="34" charset="0"/>
              </a:rPr>
              <a:t>التدبير بالنتائج</a:t>
            </a:r>
            <a:r>
              <a:rPr lang="en-US" altLang="zh-TW" sz="3600"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br>
              <a:rPr lang="ar-MA" altLang="zh-TW" sz="3600">
                <a:cs typeface="Tahoma" panose="020B0604030504040204" pitchFamily="34" charset="0"/>
              </a:rPr>
            </a:br>
            <a:r>
              <a:rPr lang="fr-FR" altLang="zh-TW" sz="3600">
                <a:ea typeface="PMingLiU" panose="02020500000000000000" pitchFamily="18" charset="-120"/>
              </a:rPr>
              <a:t>LE MANAGEMENT PAR RESULTATS</a:t>
            </a:r>
            <a:endParaRPr lang="fr-FR" altLang="en-US" sz="3600">
              <a:cs typeface="Tahoma" panose="020B0604030504040204" pitchFamily="34" charset="0"/>
            </a:endParaRPr>
          </a:p>
        </p:txBody>
      </p:sp>
      <p:sp>
        <p:nvSpPr>
          <p:cNvPr id="2560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5E636DD-63BA-46B3-9687-254D857E202D}" type="slidenum">
              <a:rPr lang="en-US" altLang="en-US">
                <a:solidFill>
                  <a:schemeClr val="bg1"/>
                </a:solidFill>
              </a:rPr>
              <a:pPr eaLnBrk="1" hangingPunct="1"/>
              <a:t>23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1600" b="0">
                <a:solidFill>
                  <a:schemeClr val="tx1"/>
                </a:solidFill>
                <a:cs typeface="Tahoma" panose="020B0604030504040204" pitchFamily="34" charset="0"/>
              </a:rPr>
              <a:t>التدبير بالنتائج</a:t>
            </a:r>
            <a:r>
              <a:rPr lang="en-US" altLang="zh-TW" sz="16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br>
              <a:rPr lang="ar-MA" altLang="zh-TW" sz="160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fr-FR" altLang="zh-TW" sz="1600">
                <a:solidFill>
                  <a:schemeClr val="tx1"/>
                </a:solidFill>
                <a:ea typeface="PMingLiU" panose="02020500000000000000" pitchFamily="18" charset="-120"/>
              </a:rPr>
              <a:t>LE MANAGEMENT PAR RESULTATS</a:t>
            </a:r>
            <a:endParaRPr lang="fr-FR" altLang="en-US" sz="160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193925" y="2362200"/>
            <a:ext cx="5049838" cy="3724275"/>
          </a:xfrm>
        </p:spPr>
        <p:txBody>
          <a:bodyPr/>
          <a:lstStyle/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العنصر الأساس هو النتيجة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مكونات المقاربة:</a:t>
            </a:r>
          </a:p>
          <a:p>
            <a:pPr lvl="2" eaLnBrk="1" hangingPunct="1"/>
            <a:r>
              <a:rPr lang="ar-SA" altLang="zh-TW">
                <a:cs typeface="Tahoma" panose="020B0604030504040204" pitchFamily="34" charset="0"/>
              </a:rPr>
              <a:t>النتيجة الإستراتيجية</a:t>
            </a:r>
          </a:p>
          <a:p>
            <a:pPr lvl="2" eaLnBrk="1" hangingPunct="1"/>
            <a:r>
              <a:rPr lang="ar-SA" altLang="zh-TW">
                <a:cs typeface="Tahoma" panose="020B0604030504040204" pitchFamily="34" charset="0"/>
              </a:rPr>
              <a:t>النتائج الوسيطة</a:t>
            </a:r>
          </a:p>
          <a:p>
            <a:pPr lvl="2" eaLnBrk="1" hangingPunct="1"/>
            <a:r>
              <a:rPr lang="ar-SA" altLang="zh-TW">
                <a:cs typeface="Tahoma" panose="020B0604030504040204" pitchFamily="34" charset="0"/>
              </a:rPr>
              <a:t>المؤشرات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2662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2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594FDE-2C50-4364-8948-7754A558A02A}" type="slidenum">
              <a:rPr lang="en-US" altLang="en-US">
                <a:solidFill>
                  <a:schemeClr val="bg1"/>
                </a:solidFill>
              </a:rPr>
              <a:pPr eaLnBrk="1" hangingPunct="1"/>
              <a:t>24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2400" b="0">
                <a:solidFill>
                  <a:schemeClr val="tx1"/>
                </a:solidFill>
                <a:cs typeface="Tahoma" panose="020B0604030504040204" pitchFamily="34" charset="0"/>
              </a:rPr>
              <a:t>التدبير بالنتائج</a:t>
            </a:r>
            <a:r>
              <a:rPr lang="ar-MA" altLang="zh-TW" sz="2400" b="0">
                <a:solidFill>
                  <a:schemeClr val="tx1"/>
                </a:solidFill>
                <a:cs typeface="Tahoma" panose="020B0604030504040204" pitchFamily="34" charset="0"/>
              </a:rPr>
              <a:t>        </a:t>
            </a:r>
            <a:r>
              <a:rPr lang="en-US" altLang="zh-TW" sz="1600">
                <a:solidFill>
                  <a:srgbClr val="FFFF00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r>
              <a:rPr lang="ar-MA" altLang="zh-TW" sz="1600">
                <a:solidFill>
                  <a:srgbClr val="FFFF00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br>
              <a:rPr lang="ar-MA" altLang="zh-TW" sz="160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fr-FR" altLang="zh-TW" sz="2400">
                <a:solidFill>
                  <a:schemeClr val="tx1"/>
                </a:solidFill>
                <a:ea typeface="PMingLiU" panose="02020500000000000000" pitchFamily="18" charset="-120"/>
              </a:rPr>
              <a:t>LE MANAGEMENT PAR RESULTATS</a:t>
            </a:r>
            <a:endParaRPr lang="fr-FR" altLang="en-US" sz="240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792288" y="2362200"/>
            <a:ext cx="6056312" cy="37242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ar-SA" altLang="zh-TW">
                <a:cs typeface="Tahoma" panose="020B0604030504040204" pitchFamily="34" charset="0"/>
              </a:rPr>
              <a:t>العلاقة بين المكونات: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ar-SA" altLang="zh-TW">
              <a:cs typeface="Tahoma" panose="020B060403050404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تشكل النتيجة الإستراتيجية العنصر الجامع الذي يوحد بين جميع النتائج الوسطية</a:t>
            </a:r>
          </a:p>
          <a:p>
            <a:pPr lvl="2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توجد فروق بين النتيجة الإستراتيجية و النتائج الوسيطة من حيث الأهمية و الشمولية</a:t>
            </a:r>
          </a:p>
          <a:p>
            <a:pPr lvl="2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توجد علاقة سببية بين النتائج الوسيطة و النتيجة الإستلراتيجية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27652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E0FC4D9-5546-426D-984B-72C0C6367C03}" type="slidenum">
              <a:rPr lang="en-US" altLang="en-US">
                <a:solidFill>
                  <a:schemeClr val="bg1"/>
                </a:solidFill>
              </a:rPr>
              <a:pPr eaLnBrk="1" hangingPunct="1"/>
              <a:t>25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sz="1600" b="0">
                <a:solidFill>
                  <a:schemeClr val="tx1"/>
                </a:solidFill>
                <a:cs typeface="Tahoma" panose="020B0604030504040204" pitchFamily="34" charset="0"/>
              </a:rPr>
              <a:t>التدبير بالنتائج</a:t>
            </a:r>
            <a:r>
              <a:rPr lang="en-US" altLang="zh-TW" sz="1600">
                <a:solidFill>
                  <a:schemeClr val="tx1"/>
                </a:solidFill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br>
              <a:rPr lang="ar-MA" altLang="zh-TW" sz="160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fr-FR" altLang="zh-TW" sz="1600">
                <a:solidFill>
                  <a:schemeClr val="tx1"/>
                </a:solidFill>
                <a:ea typeface="PMingLiU" panose="02020500000000000000" pitchFamily="18" charset="-120"/>
              </a:rPr>
              <a:t>LE MANAGEMENT PAR RESULTATS</a:t>
            </a:r>
            <a:endParaRPr lang="fr-FR" altLang="en-US" sz="160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ar-SA" altLang="zh-TW" sz="2400" u="sng">
                <a:cs typeface="Tahoma" panose="020B0604030504040204" pitchFamily="34" charset="0"/>
              </a:rPr>
              <a:t>المواصفات الأساس</a:t>
            </a:r>
            <a:r>
              <a:rPr lang="ar-SA" altLang="zh-TW" sz="2400">
                <a:cs typeface="Tahoma" panose="020B0604030504040204" pitchFamily="34" charset="0"/>
              </a:rPr>
              <a:t>:</a:t>
            </a:r>
            <a:endParaRPr lang="ar-MA" altLang="zh-TW" sz="2400">
              <a:cs typeface="Tahoma" panose="020B060403050404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ar-MA" altLang="zh-TW" sz="2400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التمييز بين النتيجة الوسيطة و النتيجة الإستراتيجية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القابلية لتحقيق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القابلية للقياس بواسطة مؤشرات إنجاز محددة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وضوح علاقة النتائج الوسيطة بالنتائج الإستراتيجية</a:t>
            </a:r>
            <a:endParaRPr lang="fr-FR" altLang="en-US" sz="2400">
              <a:cs typeface="Tahoma" panose="020B0604030504040204" pitchFamily="34" charset="0"/>
            </a:endParaRPr>
          </a:p>
        </p:txBody>
      </p:sp>
      <p:sp>
        <p:nvSpPr>
          <p:cNvPr id="28676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70FC2ED-4049-4619-83D7-0C31C8ED3D26}" type="slidenum">
              <a:rPr lang="en-US" altLang="en-US">
                <a:solidFill>
                  <a:schemeClr val="bg1"/>
                </a:solidFill>
              </a:rPr>
              <a:pPr eaLnBrk="1" hangingPunct="1"/>
              <a:t>26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chemeClr val="tx1"/>
                </a:solidFill>
                <a:cs typeface="Tahoma" panose="020B0604030504040204" pitchFamily="34" charset="0"/>
              </a:rPr>
              <a:t>الخصائص المشتركة</a:t>
            </a:r>
            <a:r>
              <a:rPr lang="ar-MA" altLang="zh-TW" b="0">
                <a:solidFill>
                  <a:schemeClr val="tx1"/>
                </a:solidFill>
                <a:cs typeface="Tahoma" panose="020B0604030504040204" pitchFamily="34" charset="0"/>
              </a:rPr>
              <a:t> </a:t>
            </a:r>
            <a:br>
              <a:rPr lang="ar-MA" altLang="zh-TW" b="0">
                <a:solidFill>
                  <a:schemeClr val="tx1"/>
                </a:solidFill>
                <a:cs typeface="Tahoma" panose="020B0604030504040204" pitchFamily="34" charset="0"/>
              </a:rPr>
            </a:br>
            <a:r>
              <a:rPr lang="ar-MA" altLang="zh-TW" b="0">
                <a:solidFill>
                  <a:schemeClr val="tx1"/>
                </a:solidFill>
                <a:cs typeface="Tahoma" panose="020B0604030504040204" pitchFamily="34" charset="0"/>
              </a:rPr>
              <a:t>للمقاربات الثلاث</a:t>
            </a:r>
            <a:endParaRPr lang="fr-FR" altLang="en-US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ar-SA" altLang="zh-TW" b="1" u="sng">
                <a:cs typeface="Tahoma" panose="020B0604030504040204" pitchFamily="34" charset="0"/>
              </a:rPr>
              <a:t>من حيث الغاية:</a:t>
            </a:r>
            <a:endParaRPr lang="ar-SA" altLang="zh-TW" b="1"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zh-TW" b="1">
                <a:cs typeface="Tahoma" panose="020B0604030504040204" pitchFamily="34" charset="0"/>
              </a:rPr>
              <a:t>تشكل الطرائق الثلاث مقاربات تعتمد التدبير المعقلن و الهادف</a:t>
            </a:r>
          </a:p>
          <a:p>
            <a:pPr eaLnBrk="1" hangingPunct="1">
              <a:lnSpc>
                <a:spcPct val="90000"/>
              </a:lnSpc>
            </a:pPr>
            <a:r>
              <a:rPr lang="ar-SA" altLang="zh-TW" b="1">
                <a:cs typeface="Tahoma" panose="020B0604030504040204" pitchFamily="34" charset="0"/>
              </a:rPr>
              <a:t>تتوخى الطرائق الثلاث الفعالية و النجاعة في استعمال الموارد</a:t>
            </a:r>
          </a:p>
          <a:p>
            <a:pPr eaLnBrk="1" hangingPunct="1">
              <a:lnSpc>
                <a:spcPct val="90000"/>
              </a:lnSpc>
            </a:pPr>
            <a:r>
              <a:rPr lang="ar-SA" altLang="zh-TW" b="1">
                <a:cs typeface="Tahoma" panose="020B0604030504040204" pitchFamily="34" charset="0"/>
              </a:rPr>
              <a:t>تختلف الطرائق الثلاث عن المقاربة التقليدية التي تنبني على تطبيق التعليمات و المساطر الإدارية</a:t>
            </a:r>
            <a:r>
              <a:rPr lang="en-US" altLang="zh-TW"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2970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70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27CE8C7-9385-47E5-BFB7-FB9119E769AF}" type="slidenum">
              <a:rPr lang="en-US" altLang="en-US">
                <a:solidFill>
                  <a:schemeClr val="bg1"/>
                </a:solidFill>
              </a:rPr>
              <a:pPr eaLnBrk="1" hangingPunct="1"/>
              <a:t>27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cs typeface="Tahoma" panose="020B0604030504040204" pitchFamily="34" charset="0"/>
              </a:rPr>
              <a:t>الخصائص المشتركة</a:t>
            </a:r>
            <a:endParaRPr lang="fr-FR" altLang="en-US" b="0">
              <a:cs typeface="Tahoma" panose="020B060403050404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ar-SA" altLang="zh-TW" sz="2400" b="1" u="sng">
                <a:cs typeface="Tahoma" panose="020B0604030504040204" pitchFamily="34" charset="0"/>
              </a:rPr>
              <a:t>من حيث المستلزمات:</a:t>
            </a:r>
            <a:endParaRPr lang="ar-SA" altLang="zh-TW" sz="2400" b="1">
              <a:cs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ar-SA" altLang="zh-TW" sz="2400" b="1">
                <a:cs typeface="Tahoma" panose="020B0604030504040204" pitchFamily="34" charset="0"/>
              </a:rPr>
              <a:t>تشخيص وضعية المؤسسة</a:t>
            </a:r>
          </a:p>
          <a:p>
            <a:pPr eaLnBrk="1" hangingPunct="1">
              <a:lnSpc>
                <a:spcPct val="90000"/>
              </a:lnSpc>
            </a:pPr>
            <a:r>
              <a:rPr lang="ar-SA" altLang="zh-TW" sz="2400" b="1">
                <a:cs typeface="Tahoma" panose="020B0604030504040204" pitchFamily="34" charset="0"/>
              </a:rPr>
              <a:t>تشكيل فريق العمل و تفعيله</a:t>
            </a:r>
          </a:p>
          <a:p>
            <a:pPr eaLnBrk="1" hangingPunct="1">
              <a:lnSpc>
                <a:spcPct val="90000"/>
              </a:lnSpc>
            </a:pPr>
            <a:r>
              <a:rPr lang="ar-SA" altLang="zh-TW" sz="2400" b="1">
                <a:cs typeface="Tahoma" panose="020B0604030504040204" pitchFamily="34" charset="0"/>
              </a:rPr>
              <a:t>القيادة الفعالة</a:t>
            </a:r>
          </a:p>
          <a:p>
            <a:pPr eaLnBrk="1" hangingPunct="1">
              <a:lnSpc>
                <a:spcPct val="90000"/>
              </a:lnSpc>
            </a:pPr>
            <a:r>
              <a:rPr lang="ar-SA" altLang="zh-TW" sz="2400" b="1">
                <a:cs typeface="Tahoma" panose="020B0604030504040204" pitchFamily="34" charset="0"/>
              </a:rPr>
              <a:t>البناء على أساس الحاجات و الموارد المتاحة</a:t>
            </a:r>
          </a:p>
          <a:p>
            <a:pPr eaLnBrk="1" hangingPunct="1">
              <a:lnSpc>
                <a:spcPct val="90000"/>
              </a:lnSpc>
            </a:pPr>
            <a:r>
              <a:rPr lang="ar-SA" altLang="zh-TW" sz="2400" b="1">
                <a:cs typeface="Tahoma" panose="020B0604030504040204" pitchFamily="34" charset="0"/>
              </a:rPr>
              <a:t>التخطيط و التنظيم و التنفيذ و التتبع</a:t>
            </a:r>
          </a:p>
          <a:p>
            <a:pPr eaLnBrk="1" hangingPunct="1">
              <a:lnSpc>
                <a:spcPct val="90000"/>
              </a:lnSpc>
            </a:pPr>
            <a:r>
              <a:rPr lang="ar-SA" altLang="zh-TW" sz="2400" b="1">
                <a:cs typeface="Tahoma" panose="020B0604030504040204" pitchFamily="34" charset="0"/>
              </a:rPr>
              <a:t>استعمال مؤشرات للإنجاز في التقويم و التتبع</a:t>
            </a:r>
            <a:endParaRPr lang="fr-FR" altLang="en-US" sz="2400" b="1">
              <a:cs typeface="Tahoma" panose="020B0604030504040204" pitchFamily="34" charset="0"/>
            </a:endParaRPr>
          </a:p>
        </p:txBody>
      </p:sp>
      <p:sp>
        <p:nvSpPr>
          <p:cNvPr id="3072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09BAF6-4F67-499A-8E24-7FFC0D396910}" type="slidenum">
              <a:rPr lang="en-US" altLang="en-US">
                <a:solidFill>
                  <a:schemeClr val="bg1"/>
                </a:solidFill>
              </a:rPr>
              <a:pPr eaLnBrk="1" hangingPunct="1"/>
              <a:t>28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cs typeface="Tahoma" panose="020B0604030504040204" pitchFamily="34" charset="0"/>
              </a:rPr>
              <a:t>الخصائص المشتركة</a:t>
            </a:r>
            <a:endParaRPr lang="fr-FR" altLang="en-US" b="0">
              <a:cs typeface="Tahoma" panose="020B060403050404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ar-SA" altLang="zh-TW" b="1" u="sng">
                <a:cs typeface="Tahoma" panose="020B0604030504040204" pitchFamily="34" charset="0"/>
              </a:rPr>
              <a:t>من حيث المتطلبات:</a:t>
            </a:r>
            <a:endParaRPr lang="ar-MA" altLang="zh-TW" b="1" u="sng"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ar-SA" altLang="zh-TW" b="1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صياغة العناصر الرئيسية</a:t>
            </a: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وضع المؤشرات و التأكد من وضوحها و قابليتها للقياس</a:t>
            </a:r>
          </a:p>
          <a:p>
            <a:pPr eaLnBrk="1" hangingPunct="1"/>
            <a:r>
              <a:rPr lang="ar-SA" altLang="zh-TW" b="1">
                <a:cs typeface="Tahoma" panose="020B0604030504040204" pitchFamily="34" charset="0"/>
              </a:rPr>
              <a:t>توضيح العلاقة بين المكونات المختلفة</a:t>
            </a:r>
            <a:endParaRPr lang="fr-FR" altLang="en-US" b="1">
              <a:cs typeface="Tahoma" panose="020B0604030504040204" pitchFamily="34" charset="0"/>
            </a:endParaRPr>
          </a:p>
        </p:txBody>
      </p:sp>
      <p:sp>
        <p:nvSpPr>
          <p:cNvPr id="317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E95FC1D-C073-47B9-A6E7-3EEEE24961E4}" type="slidenum">
              <a:rPr lang="en-US" altLang="en-US">
                <a:solidFill>
                  <a:schemeClr val="bg1"/>
                </a:solidFill>
              </a:rPr>
              <a:pPr eaLnBrk="1" hangingPunct="1"/>
              <a:t>29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rgbClr val="FF0000"/>
                </a:solidFill>
                <a:cs typeface="Tahoma" panose="020B0604030504040204" pitchFamily="34" charset="0"/>
              </a:rPr>
              <a:t>مستجدات تدبير المؤسسة</a:t>
            </a:r>
            <a:r>
              <a:rPr lang="en-US" altLang="zh-TW"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endParaRPr lang="en-US" altLang="en-US">
              <a:cs typeface="Tahom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altLang="zh-TW" b="1">
                <a:solidFill>
                  <a:srgbClr val="FFFF00"/>
                </a:solidFill>
                <a:cs typeface="Tahoma" panose="020B0604030504040204" pitchFamily="34" charset="0"/>
              </a:rPr>
              <a:t>آليات جديدة لتدبير المؤسسات التعليمية</a:t>
            </a:r>
            <a:endParaRPr lang="ar-SA" altLang="zh-TW">
              <a:solidFill>
                <a:srgbClr val="FFFF00"/>
              </a:solidFill>
              <a:cs typeface="Tahoma" panose="020B060403050404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آليات التأطير و التدبير الإداري و التربوي</a:t>
            </a:r>
          </a:p>
          <a:p>
            <a:pPr lvl="2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إحداث مجلس التدبير و تخويله صلاحيات تقريرية تعتمد اتخاذ القرار بأغلبية الأصوات</a:t>
            </a:r>
          </a:p>
          <a:p>
            <a:pPr lvl="2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تمثيلية المربين و المتعلمين</a:t>
            </a:r>
            <a:r>
              <a:rPr lang="ar-SA" altLang="zh-TW" b="1">
                <a:cs typeface="Tahoma" panose="020B0604030504040204" pitchFamily="34" charset="0"/>
              </a:rPr>
              <a:t> </a:t>
            </a:r>
            <a:r>
              <a:rPr lang="ar-SA" altLang="zh-TW">
                <a:cs typeface="Tahoma" panose="020B0604030504040204" pitchFamily="34" charset="0"/>
              </a:rPr>
              <a:t>و الشركاء في مجلس التدبير و المجلس التربوي و مجالس الأقسام</a:t>
            </a:r>
          </a:p>
          <a:p>
            <a:pPr lvl="2" eaLnBrk="1" hangingPunct="1">
              <a:lnSpc>
                <a:spcPct val="90000"/>
              </a:lnSpc>
            </a:pPr>
            <a:r>
              <a:rPr lang="ar-SA" altLang="zh-TW">
                <a:cs typeface="Tahoma" panose="020B0604030504040204" pitchFamily="34" charset="0"/>
              </a:rPr>
              <a:t>تبني مقاربة تشاركية قائمة على مساهمة كافة المجالس حسب المهام المسندة إليها و تنسيق الأعمال و القرارات على مستوى مجلس التدبير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5124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C2BF46E-95E7-43DC-AEF4-5068AC6D785D}" type="slidenum">
              <a:rPr lang="en-US" altLang="en-US">
                <a:solidFill>
                  <a:schemeClr val="bg1"/>
                </a:solidFill>
              </a:rPr>
              <a:pPr eaLnBrk="1" hangingPunct="1"/>
              <a:t>3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rgbClr val="FF0000"/>
                </a:solidFill>
                <a:cs typeface="Tahoma" panose="020B0604030504040204" pitchFamily="34" charset="0"/>
              </a:rPr>
              <a:t>مستجدات تدبير المؤسسة</a:t>
            </a:r>
            <a:endParaRPr lang="fr-FR" altLang="en-US" b="0">
              <a:solidFill>
                <a:srgbClr val="FF0000"/>
              </a:solidFill>
              <a:cs typeface="Tahoma" panose="020B060403050404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 b="1">
                <a:solidFill>
                  <a:schemeClr val="folHlink"/>
                </a:solidFill>
                <a:cs typeface="Tahoma" panose="020B0604030504040204" pitchFamily="34" charset="0"/>
              </a:rPr>
              <a:t>المدير </a:t>
            </a:r>
            <a:r>
              <a:rPr lang="ar-MA" altLang="zh-TW" b="1">
                <a:solidFill>
                  <a:schemeClr val="folHlink"/>
                </a:solidFill>
                <a:cs typeface="Tahoma" panose="020B0604030504040204" pitchFamily="34" charset="0"/>
              </a:rPr>
              <a:t>:</a:t>
            </a:r>
            <a:r>
              <a:rPr lang="ar-SA" altLang="zh-TW" b="1">
                <a:solidFill>
                  <a:schemeClr val="folHlink"/>
                </a:solidFill>
                <a:cs typeface="Tahoma" panose="020B0604030504040204" pitchFamily="34" charset="0"/>
              </a:rPr>
              <a:t> كفايات جديدة في التدبير</a:t>
            </a:r>
            <a:endParaRPr lang="ar-SA" altLang="zh-TW">
              <a:solidFill>
                <a:schemeClr val="folHlink"/>
              </a:solidFill>
              <a:cs typeface="Tahoma" panose="020B0604030504040204" pitchFamily="34" charset="0"/>
            </a:endParaRPr>
          </a:p>
          <a:p>
            <a:pPr lvl="3" eaLnBrk="1" hangingPunct="1"/>
            <a:r>
              <a:rPr lang="ar-SA" altLang="zh-TW">
                <a:cs typeface="Tahoma" panose="020B0604030504040204" pitchFamily="34" charset="0"/>
              </a:rPr>
              <a:t>اشتراط الميثاق حصول المدير على تكوين أساسي في الإدارة التربوية</a:t>
            </a:r>
          </a:p>
          <a:p>
            <a:pPr lvl="3" eaLnBrk="1" hangingPunct="1"/>
            <a:r>
              <a:rPr lang="ar-SA" altLang="zh-TW">
                <a:cs typeface="Tahoma" panose="020B0604030504040204" pitchFamily="34" charset="0"/>
              </a:rPr>
              <a:t>إسناد أدوار و مهام جديدة لمدير(ة) المؤسسة</a:t>
            </a:r>
          </a:p>
          <a:p>
            <a:pPr lvl="3" eaLnBrk="1" hangingPunct="1"/>
            <a:r>
              <a:rPr lang="ar-SA" altLang="zh-TW">
                <a:cs typeface="Tahoma" panose="020B0604030504040204" pitchFamily="34" charset="0"/>
              </a:rPr>
              <a:t>مراجعة برامج التكوين الأساسي و المستمر للمديرين</a:t>
            </a:r>
            <a:endParaRPr lang="ar-MA" altLang="zh-TW">
              <a:cs typeface="Tahoma" panose="020B0604030504040204" pitchFamily="34" charset="0"/>
            </a:endParaRPr>
          </a:p>
          <a:p>
            <a:pPr lvl="3" eaLnBrk="1" hangingPunct="1">
              <a:buFontTx/>
              <a:buNone/>
            </a:pPr>
            <a:r>
              <a:rPr lang="ar-SA" altLang="zh-TW">
                <a:cs typeface="Tahoma" panose="020B0604030504040204" pitchFamily="34" charset="0"/>
              </a:rPr>
              <a:t> و المديرات</a:t>
            </a:r>
          </a:p>
          <a:p>
            <a:pPr lvl="3" eaLnBrk="1" hangingPunct="1"/>
            <a:r>
              <a:rPr lang="ar-SA" altLang="zh-TW">
                <a:cs typeface="Tahoma" panose="020B0604030504040204" pitchFamily="34" charset="0"/>
              </a:rPr>
              <a:t>مراجعة معايير الانتقاء</a:t>
            </a:r>
            <a:r>
              <a:rPr lang="ar-MA" altLang="zh-TW">
                <a:cs typeface="Tahoma" panose="020B0604030504040204" pitchFamily="34" charset="0"/>
              </a:rPr>
              <a:t> </a:t>
            </a:r>
            <a:r>
              <a:rPr lang="ar-SA" altLang="zh-TW">
                <a:cs typeface="Tahoma" panose="020B0604030504040204" pitchFamily="34" charset="0"/>
              </a:rPr>
              <a:t>مع اعتماد صيغة الترشح المرفق بمشروع لتطوير المؤسسة</a:t>
            </a:r>
            <a:endParaRPr lang="fr-FR" altLang="en-US">
              <a:cs typeface="Tahoma" panose="020B0604030504040204" pitchFamily="34" charset="0"/>
            </a:endParaRPr>
          </a:p>
        </p:txBody>
      </p:sp>
      <p:sp>
        <p:nvSpPr>
          <p:cNvPr id="614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1E50E6D-A51B-4B91-9621-A93BF8F0820B}" type="slidenum">
              <a:rPr lang="en-US" altLang="en-US">
                <a:solidFill>
                  <a:schemeClr val="bg1"/>
                </a:solidFill>
              </a:rPr>
              <a:pPr eaLnBrk="1" hangingPunct="1"/>
              <a:t>4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b="0">
              <a:solidFill>
                <a:srgbClr val="FF0000"/>
              </a:solidFill>
              <a:cs typeface="Tahom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MA" altLang="zh-TW" b="1">
                <a:solidFill>
                  <a:srgbClr val="FFFF00"/>
                </a:solidFill>
                <a:cs typeface="Tahoma" panose="020B0604030504040204" pitchFamily="34" charset="0"/>
              </a:rPr>
              <a:t>ا</a:t>
            </a:r>
            <a:r>
              <a:rPr lang="ar-SA" altLang="zh-TW" b="1">
                <a:solidFill>
                  <a:srgbClr val="66FF33"/>
                </a:solidFill>
                <a:cs typeface="Tahoma" panose="020B0604030504040204" pitchFamily="34" charset="0"/>
              </a:rPr>
              <a:t>لمؤسسة</a:t>
            </a:r>
            <a:r>
              <a:rPr lang="ar-MA" altLang="zh-TW" b="1">
                <a:solidFill>
                  <a:srgbClr val="66FF33"/>
                </a:solidFill>
                <a:cs typeface="Tahoma" panose="020B0604030504040204" pitchFamily="34" charset="0"/>
              </a:rPr>
              <a:t>: </a:t>
            </a:r>
            <a:r>
              <a:rPr lang="ar-SA" altLang="zh-TW" b="1">
                <a:solidFill>
                  <a:srgbClr val="66FF33"/>
                </a:solidFill>
                <a:cs typeface="Tahoma" panose="020B0604030504040204" pitchFamily="34" charset="0"/>
              </a:rPr>
              <a:t>وظائف و علاقات جديدة</a:t>
            </a:r>
            <a:r>
              <a:rPr lang="ar-SA" altLang="zh-TW" b="1">
                <a:solidFill>
                  <a:srgbClr val="FFFF00"/>
                </a:solidFill>
                <a:cs typeface="Tahoma" panose="020B0604030504040204" pitchFamily="34" charset="0"/>
              </a:rPr>
              <a:t> </a:t>
            </a:r>
            <a:endParaRPr lang="ar-SA" altLang="zh-TW">
              <a:solidFill>
                <a:srgbClr val="66FF33"/>
              </a:solidFill>
              <a:cs typeface="Tahoma" panose="020B0604030504040204" pitchFamily="34" charset="0"/>
            </a:endParaRPr>
          </a:p>
          <a:p>
            <a:pPr lvl="4" eaLnBrk="1" hangingPunct="1">
              <a:lnSpc>
                <a:spcPct val="90000"/>
              </a:lnSpc>
            </a:pPr>
            <a:r>
              <a:rPr lang="ar-SA" altLang="zh-TW" sz="1600">
                <a:cs typeface="Tahoma" panose="020B0604030504040204" pitchFamily="34" charset="0"/>
              </a:rPr>
              <a:t>انفتاح المؤسسة على محيطها و نسج علاقات جديدة مع المجتمع المحلي</a:t>
            </a:r>
          </a:p>
          <a:p>
            <a:pPr lvl="4" eaLnBrk="1" hangingPunct="1">
              <a:lnSpc>
                <a:spcPct val="90000"/>
              </a:lnSpc>
            </a:pPr>
            <a:r>
              <a:rPr lang="ar-SA" altLang="zh-TW" sz="1600">
                <a:cs typeface="Tahoma" panose="020B0604030504040204" pitchFamily="34" charset="0"/>
              </a:rPr>
              <a:t>نشر ثقافة الشراكة و تخويل المدير صلاحية إبرام اتفاقيات للشراكة و عرضها للموافقة على الأكاديمية المعنية</a:t>
            </a:r>
          </a:p>
          <a:p>
            <a:pPr lvl="4" eaLnBrk="1" hangingPunct="1">
              <a:lnSpc>
                <a:spcPct val="90000"/>
              </a:lnSpc>
            </a:pPr>
            <a:r>
              <a:rPr lang="ar-SA" altLang="zh-TW" sz="1600">
                <a:cs typeface="Tahoma" panose="020B0604030504040204" pitchFamily="34" charset="0"/>
              </a:rPr>
              <a:t>مساهمة شركاء المدرسة في مجلس التدبير و المجلس التربوي و مجالس الأقسام</a:t>
            </a:r>
          </a:p>
          <a:p>
            <a:pPr lvl="4" eaLnBrk="1" hangingPunct="1">
              <a:lnSpc>
                <a:spcPct val="90000"/>
              </a:lnSpc>
            </a:pPr>
            <a:r>
              <a:rPr lang="ar-SA" altLang="zh-TW" sz="1600">
                <a:cs typeface="Tahoma" panose="020B0604030504040204" pitchFamily="34" charset="0"/>
              </a:rPr>
              <a:t>تقديم خدمات تربوية و تثقيفية مختلفة ( برامج التكوين و التكوين المستمر لفائدة العاملين بالمؤسسة؛ الجمع بين التربية النظامية و التربية غير النظامية؛ إنجاز برامج للدعم التربوي و محاربة الأمية)</a:t>
            </a:r>
          </a:p>
          <a:p>
            <a:pPr lvl="4" eaLnBrk="1" hangingPunct="1">
              <a:lnSpc>
                <a:spcPct val="90000"/>
              </a:lnSpc>
            </a:pPr>
            <a:r>
              <a:rPr lang="ar-SA" altLang="zh-TW" sz="1600">
                <a:cs typeface="Tahoma" panose="020B0604030504040204" pitchFamily="34" charset="0"/>
              </a:rPr>
              <a:t>استضافة العروض العلمية و الثقافية و الفنية و الرياضية و التكنولوجية</a:t>
            </a:r>
            <a:endParaRPr lang="fr-FR" altLang="en-US" sz="1600">
              <a:cs typeface="Tahoma" panose="020B0604030504040204" pitchFamily="34" charset="0"/>
            </a:endParaRPr>
          </a:p>
        </p:txBody>
      </p:sp>
      <p:sp>
        <p:nvSpPr>
          <p:cNvPr id="717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7C5EBFF-55DD-4C84-9B37-908447FEA875}" type="slidenum">
              <a:rPr lang="en-US" altLang="en-US">
                <a:solidFill>
                  <a:schemeClr val="bg1"/>
                </a:solidFill>
              </a:rPr>
              <a:pPr eaLnBrk="1" hangingPunct="1"/>
              <a:t>5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909638" y="892175"/>
            <a:ext cx="7569200" cy="863600"/>
          </a:xfrm>
          <a:prstGeom prst="rect">
            <a:avLst/>
          </a:prstGeom>
          <a:noFill/>
        </p:spPr>
        <p:txBody>
          <a:bodyPr anchor="ctr"/>
          <a:lstStyle/>
          <a:p>
            <a:pPr eaLnBrk="1" hangingPunct="1"/>
            <a:r>
              <a:rPr lang="ar-SA" altLang="zh-TW" sz="3200" u="sng">
                <a:solidFill>
                  <a:srgbClr val="66FF33"/>
                </a:solidFill>
                <a:cs typeface="Tahoma" panose="020B0604030504040204" pitchFamily="34" charset="0"/>
              </a:rPr>
              <a:t>وظيفة</a:t>
            </a:r>
            <a:r>
              <a:rPr lang="ar-MA" altLang="zh-TW" sz="3200" u="sng">
                <a:solidFill>
                  <a:srgbClr val="66FF33"/>
                </a:solidFill>
                <a:cs typeface="Tahoma" panose="020B0604030504040204" pitchFamily="34" charset="0"/>
              </a:rPr>
              <a:t> </a:t>
            </a:r>
            <a:r>
              <a:rPr lang="ar-SA" altLang="zh-TW" sz="3200" u="sng">
                <a:solidFill>
                  <a:srgbClr val="66FF33"/>
                </a:solidFill>
                <a:cs typeface="Tahoma" panose="020B0604030504040204" pitchFamily="34" charset="0"/>
              </a:rPr>
              <a:t>القيادة</a:t>
            </a:r>
            <a:br>
              <a:rPr lang="ar-MA" altLang="zh-TW" sz="3200" u="sng">
                <a:solidFill>
                  <a:srgbClr val="66FF33"/>
                </a:solidFill>
                <a:cs typeface="Tahoma" panose="020B0604030504040204" pitchFamily="34" charset="0"/>
              </a:rPr>
            </a:br>
            <a:endParaRPr lang="fr-FR" altLang="en-US" sz="3200" u="sng">
              <a:solidFill>
                <a:srgbClr val="66FF33"/>
              </a:solidFill>
              <a:cs typeface="Tahom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4" eaLnBrk="1" hangingPunct="1"/>
            <a:r>
              <a:rPr lang="ar-SA" altLang="zh-TW" sz="2000">
                <a:cs typeface="Tahoma" panose="020B0604030504040204" pitchFamily="34" charset="0"/>
              </a:rPr>
              <a:t>القيادة التربوية للمدرسة سلوك يقوم به المدير لتوجيه نشاط المجلس و الأساتذة و التلاميذ و الشركاء لتحقيق رسالة المدرسة</a:t>
            </a:r>
            <a:r>
              <a:rPr lang="en-US" altLang="zh-TW" sz="2000">
                <a:ea typeface="PMingLiU" panose="02020500000000000000" pitchFamily="18" charset="-120"/>
                <a:cs typeface="Tahoma" panose="020B0604030504040204" pitchFamily="34" charset="0"/>
              </a:rPr>
              <a:t> </a:t>
            </a:r>
            <a:endParaRPr lang="en-US" altLang="en-US" sz="2000">
              <a:cs typeface="Tahoma" panose="020B060403050404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ar-MA" altLang="zh-TW" sz="2400" u="sng">
              <a:solidFill>
                <a:srgbClr val="66FF33"/>
              </a:solidFill>
              <a:cs typeface="Tahoma" panose="020B0604030504040204" pitchFamily="34" charset="0"/>
            </a:endParaRPr>
          </a:p>
          <a:p>
            <a:pPr lvl="4" eaLnBrk="1" hangingPunct="1"/>
            <a:r>
              <a:rPr lang="ar-SA" altLang="zh-TW" sz="1600">
                <a:cs typeface="Tahoma" panose="020B0604030504040204" pitchFamily="34" charset="0"/>
              </a:rPr>
              <a:t>القيادة كفاية تمكن المدير القائد من كسب ثقة و احترام المجالس و الأساتذة و الشركاء ومن القدرة على التأثير في سلوكهم و مواقفهم، و حفزهم إلى الانخراط الفعال في تحقيق أهداف المدرسة</a:t>
            </a:r>
            <a:endParaRPr lang="fr-FR" altLang="en-US" sz="1600">
              <a:cs typeface="Tahoma" panose="020B0604030504040204" pitchFamily="34" charset="0"/>
            </a:endParaRPr>
          </a:p>
        </p:txBody>
      </p:sp>
      <p:sp>
        <p:nvSpPr>
          <p:cNvPr id="819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DBF4C77-F0C5-4431-A6B8-5926302B4607}" type="slidenum">
              <a:rPr lang="en-US" altLang="en-US">
                <a:solidFill>
                  <a:schemeClr val="bg1"/>
                </a:solidFill>
              </a:rPr>
              <a:pPr eaLnBrk="1" hangingPunct="1"/>
              <a:t>6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5292725" y="762000"/>
            <a:ext cx="3394075" cy="1143000"/>
          </a:xfrm>
          <a:prstGeom prst="rect">
            <a:avLst/>
          </a:prstGeom>
          <a:noFill/>
        </p:spPr>
        <p:txBody>
          <a:bodyPr anchor="ctr"/>
          <a:lstStyle/>
          <a:p>
            <a:pPr eaLnBrk="1" hangingPunct="1"/>
            <a:r>
              <a:rPr lang="ar-MA" altLang="en-US" b="0">
                <a:solidFill>
                  <a:srgbClr val="FF0000"/>
                </a:solidFill>
                <a:cs typeface="Tahoma" panose="020B0604030504040204" pitchFamily="34" charset="0"/>
              </a:rPr>
              <a:t>ادوار القائد</a:t>
            </a:r>
            <a:endParaRPr lang="fr-FR" altLang="en-US" b="0">
              <a:solidFill>
                <a:srgbClr val="FF0000"/>
              </a:solidFill>
              <a:cs typeface="Tahom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المبادرة و التصرف الملائم حسب طبيعة كل موقف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 التدبير التشاركي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الإنصات للفر قاء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التواصل الفعال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التنشيط الفعال لمجالس المؤسسة</a:t>
            </a:r>
          </a:p>
          <a:p>
            <a:pPr eaLnBrk="1" hangingPunct="1"/>
            <a:r>
              <a:rPr lang="ar-SA" altLang="zh-TW" sz="2400">
                <a:cs typeface="Tahoma" panose="020B0604030504040204" pitchFamily="34" charset="0"/>
              </a:rPr>
              <a:t>تنسيق جهود العاملين بالمؤسسة</a:t>
            </a:r>
            <a:endParaRPr lang="ar-MA" altLang="zh-TW" sz="2400">
              <a:cs typeface="Tahoma" panose="020B0604030504040204" pitchFamily="34" charset="0"/>
            </a:endParaRPr>
          </a:p>
          <a:p>
            <a:pPr eaLnBrk="1" hangingPunct="1"/>
            <a:r>
              <a:rPr lang="ar-MA" altLang="zh-TW" sz="2400">
                <a:cs typeface="Tahoma" panose="020B0604030504040204" pitchFamily="34" charset="0"/>
              </a:rPr>
              <a:t>التحفيز</a:t>
            </a:r>
          </a:p>
          <a:p>
            <a:pPr eaLnBrk="1" hangingPunct="1"/>
            <a:r>
              <a:rPr lang="ar-MA" altLang="zh-TW" sz="2400">
                <a:cs typeface="Tahoma" panose="020B0604030504040204" pitchFamily="34" charset="0"/>
              </a:rPr>
              <a:t>حل المشاكل</a:t>
            </a:r>
            <a:endParaRPr lang="fr-FR" altLang="en-US" sz="2400">
              <a:cs typeface="Tahoma" panose="020B0604030504040204" pitchFamily="34" charset="0"/>
            </a:endParaRPr>
          </a:p>
        </p:txBody>
      </p:sp>
      <p:sp>
        <p:nvSpPr>
          <p:cNvPr id="9220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87BC582-EA60-4E8C-9CE2-F7DB0E278770}" type="slidenum">
              <a:rPr lang="en-US" altLang="en-US">
                <a:solidFill>
                  <a:schemeClr val="bg1"/>
                </a:solidFill>
              </a:rPr>
              <a:pPr eaLnBrk="1" hangingPunct="1"/>
              <a:t>7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2843213" y="1116013"/>
            <a:ext cx="5843587" cy="441325"/>
          </a:xfrm>
          <a:prstGeom prst="rect">
            <a:avLst/>
          </a:prstGeom>
          <a:noFill/>
        </p:spPr>
        <p:txBody>
          <a:bodyPr anchor="ctr"/>
          <a:lstStyle/>
          <a:p>
            <a:pPr eaLnBrk="1" hangingPunct="1"/>
            <a:r>
              <a:rPr lang="ar-SA" altLang="zh-TW" sz="4800" b="0" u="sng">
                <a:solidFill>
                  <a:srgbClr val="66FF33"/>
                </a:solidFill>
                <a:cs typeface="Tahoma" panose="020B0604030504040204" pitchFamily="34" charset="0"/>
              </a:rPr>
              <a:t>وظائف التدبير</a:t>
            </a:r>
            <a:endParaRPr lang="fr-FR" altLang="en-US" sz="4800" b="0" u="sng">
              <a:solidFill>
                <a:srgbClr val="66FF33"/>
              </a:solidFill>
              <a:cs typeface="Tahoma" panose="020B060403050404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565400"/>
            <a:ext cx="8748712" cy="3959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ar-SA" altLang="zh-TW" b="1" u="sng">
              <a:solidFill>
                <a:srgbClr val="66FF33"/>
              </a:solidFill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sz="1600">
                <a:cs typeface="Tahoma" panose="020B0604030504040204" pitchFamily="34" charset="0"/>
              </a:rPr>
              <a:t>وظيفة </a:t>
            </a:r>
            <a:r>
              <a:rPr lang="ar-SA" altLang="zh-TW" sz="1600" b="1">
                <a:solidFill>
                  <a:srgbClr val="FF0000"/>
                </a:solidFill>
                <a:cs typeface="Tahoma" panose="020B0604030504040204" pitchFamily="34" charset="0"/>
              </a:rPr>
              <a:t>التخطيط</a:t>
            </a:r>
            <a:r>
              <a:rPr lang="ar-SA" altLang="zh-TW" sz="1600">
                <a:cs typeface="Tahoma" panose="020B0604030504040204" pitchFamily="34" charset="0"/>
              </a:rPr>
              <a:t>: إعداد قبلي </a:t>
            </a:r>
            <a:r>
              <a:rPr lang="ar-MA" altLang="zh-TW" sz="1600">
                <a:cs typeface="Tahoma" panose="020B0604030504040204" pitchFamily="34" charset="0"/>
              </a:rPr>
              <a:t>لاخد</a:t>
            </a:r>
            <a:r>
              <a:rPr lang="ar-SA" altLang="zh-TW" sz="1600">
                <a:cs typeface="Tahoma" panose="020B0604030504040204" pitchFamily="34" charset="0"/>
              </a:rPr>
              <a:t> القرار لتحديد ما سيتم إنجازه</a:t>
            </a:r>
            <a:endParaRPr lang="ar-MA" altLang="zh-TW" sz="1600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sz="1600">
                <a:cs typeface="Tahoma" panose="020B0604030504040204" pitchFamily="34" charset="0"/>
              </a:rPr>
              <a:t>وظيفة </a:t>
            </a:r>
            <a:r>
              <a:rPr lang="ar-SA" altLang="zh-TW" sz="1600" b="1">
                <a:solidFill>
                  <a:srgbClr val="FF0000"/>
                </a:solidFill>
                <a:cs typeface="Tahoma" panose="020B0604030504040204" pitchFamily="34" charset="0"/>
              </a:rPr>
              <a:t>التنظيم</a:t>
            </a:r>
            <a:r>
              <a:rPr lang="ar-SA" altLang="zh-TW" sz="1600">
                <a:cs typeface="Tahoma" panose="020B0604030504040204" pitchFamily="34" charset="0"/>
              </a:rPr>
              <a:t>: كيفية إنجاز العمل و استعمال الموارد و توزيع المها</a:t>
            </a:r>
            <a:endParaRPr lang="ar-MA" altLang="zh-TW" sz="1600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sz="1600">
                <a:cs typeface="Tahoma" panose="020B0604030504040204" pitchFamily="34" charset="0"/>
              </a:rPr>
              <a:t>وظيفة </a:t>
            </a:r>
            <a:r>
              <a:rPr lang="ar-SA" altLang="zh-TW" sz="1600" b="1">
                <a:solidFill>
                  <a:srgbClr val="FF0000"/>
                </a:solidFill>
                <a:cs typeface="Tahoma" panose="020B0604030504040204" pitchFamily="34" charset="0"/>
              </a:rPr>
              <a:t>التوجيه</a:t>
            </a:r>
            <a:r>
              <a:rPr lang="ar-SA" altLang="zh-TW" sz="1600">
                <a:cs typeface="Tahoma" panose="020B0604030504040204" pitchFamily="34" charset="0"/>
              </a:rPr>
              <a:t>:استعمال القيادة و السلطة و التواصل و التنشيط و الحفز لتوجيه العملية التربوية و العاملين بالمؤسسة في الاتجاه المطلوب</a:t>
            </a:r>
            <a:endParaRPr lang="ar-MA" altLang="zh-TW" sz="1600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sz="1400">
                <a:cs typeface="Tahoma" panose="020B0604030504040204" pitchFamily="34" charset="0"/>
              </a:rPr>
              <a:t>وظيفة </a:t>
            </a:r>
            <a:r>
              <a:rPr lang="ar-SA" altLang="zh-TW" sz="1400">
                <a:solidFill>
                  <a:srgbClr val="FF0000"/>
                </a:solidFill>
                <a:cs typeface="Tahoma" panose="020B0604030504040204" pitchFamily="34" charset="0"/>
              </a:rPr>
              <a:t>ا</a:t>
            </a:r>
            <a:r>
              <a:rPr lang="ar-SA" altLang="zh-TW" sz="1400" b="1">
                <a:solidFill>
                  <a:srgbClr val="FF0000"/>
                </a:solidFill>
                <a:cs typeface="Tahoma" panose="020B0604030504040204" pitchFamily="34" charset="0"/>
              </a:rPr>
              <a:t>لتنسيق</a:t>
            </a:r>
            <a:r>
              <a:rPr lang="ar-SA" altLang="zh-TW" sz="1400">
                <a:cs typeface="Tahoma" panose="020B0604030504040204" pitchFamily="34" charset="0"/>
              </a:rPr>
              <a:t>: إقامة الانسجام و التكامل بين مختلف العناصر و المكونات التي يشملها تدبير المؤسسة(مكونات التدبير التربوي و البيداغوجي، مكونات التدبير</a:t>
            </a:r>
            <a:endParaRPr lang="ar-MA" altLang="zh-TW" sz="1400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 sz="1400">
                <a:cs typeface="Tahoma" panose="020B0604030504040204" pitchFamily="34" charset="0"/>
              </a:rPr>
              <a:t>وظيفة </a:t>
            </a:r>
            <a:r>
              <a:rPr lang="ar-SA" altLang="zh-TW" sz="1400">
                <a:solidFill>
                  <a:srgbClr val="FF0000"/>
                </a:solidFill>
                <a:cs typeface="Tahoma" panose="020B0604030504040204" pitchFamily="34" charset="0"/>
              </a:rPr>
              <a:t>ا</a:t>
            </a:r>
            <a:r>
              <a:rPr lang="ar-SA" altLang="zh-TW" sz="1400" b="1">
                <a:solidFill>
                  <a:srgbClr val="FF0000"/>
                </a:solidFill>
                <a:cs typeface="Tahoma" panose="020B0604030504040204" pitchFamily="34" charset="0"/>
              </a:rPr>
              <a:t>لمراقبة</a:t>
            </a:r>
            <a:r>
              <a:rPr lang="ar-SA" altLang="zh-TW" sz="1400">
                <a:cs typeface="Tahoma" panose="020B0604030504040204" pitchFamily="34" charset="0"/>
              </a:rPr>
              <a:t>: عملية تقويم للموارد المستثمرة و النتائج المحصل عليها فصد التيقن من احترام الأهداف و الخطط الموضوعة</a:t>
            </a:r>
            <a:endParaRPr lang="fr-FR" altLang="en-US" sz="1400">
              <a:cs typeface="Tahoma" panose="020B0604030504040204" pitchFamily="34" charset="0"/>
            </a:endParaRPr>
          </a:p>
          <a:p>
            <a:pPr eaLnBrk="1" hangingPunct="1"/>
            <a:endParaRPr lang="ar-SA" altLang="zh-TW" sz="1600">
              <a:cs typeface="Tahoma" panose="020B0604030504040204" pitchFamily="34" charset="0"/>
            </a:endParaRPr>
          </a:p>
          <a:p>
            <a:pPr eaLnBrk="1" hangingPunct="1"/>
            <a:endParaRPr lang="ar-MA" altLang="zh-TW">
              <a:cs typeface="Tahoma" panose="020B0604030504040204" pitchFamily="34" charset="0"/>
            </a:endParaRPr>
          </a:p>
          <a:p>
            <a:pPr eaLnBrk="1" hangingPunct="1"/>
            <a:endParaRPr lang="ar-SA" altLang="zh-TW">
              <a:cs typeface="Tahoma" panose="020B0604030504040204" pitchFamily="34" charset="0"/>
            </a:endParaRPr>
          </a:p>
          <a:p>
            <a:pPr eaLnBrk="1" hangingPunct="1"/>
            <a:endParaRPr lang="fr-FR" altLang="en-US"/>
          </a:p>
          <a:p>
            <a:pPr eaLnBrk="1" hangingPunct="1"/>
            <a:endParaRPr lang="ar-SA" altLang="zh-TW" sz="4400">
              <a:cs typeface="Tahoma" panose="020B0604030504040204" pitchFamily="34" charset="0"/>
            </a:endParaRPr>
          </a:p>
        </p:txBody>
      </p:sp>
      <p:sp>
        <p:nvSpPr>
          <p:cNvPr id="1024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41FCEF1-9F3B-4A07-B26B-A333ADE9F36B}" type="slidenum">
              <a:rPr lang="en-US" altLang="en-US">
                <a:solidFill>
                  <a:schemeClr val="bg1"/>
                </a:solidFill>
              </a:rPr>
              <a:pPr eaLnBrk="1" hangingPunct="1"/>
              <a:t>8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altLang="zh-TW" b="0">
                <a:solidFill>
                  <a:srgbClr val="FF0000"/>
                </a:solidFill>
                <a:cs typeface="Tahoma" panose="020B0604030504040204" pitchFamily="34" charset="0"/>
              </a:rPr>
              <a:t>خصائص التدبير التقليدي</a:t>
            </a:r>
            <a:endParaRPr lang="fr-FR" altLang="en-US" b="0">
              <a:solidFill>
                <a:srgbClr val="FF0000"/>
              </a:solidFill>
              <a:cs typeface="Tahoma" panose="020B060403050404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الإنفراد بالقرار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تطبيق القوانين و المساطر وفق سلوك المدير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اعتماد مفهوم التسيير</a:t>
            </a:r>
            <a:r>
              <a:rPr lang="fr-FR" altLang="zh-TW">
                <a:ea typeface="PMingLiU" panose="02020500000000000000" pitchFamily="18" charset="-120"/>
                <a:cs typeface="Tahoma" panose="020B0604030504040204" pitchFamily="34" charset="0"/>
              </a:rPr>
              <a:t>ADMINISTRATION </a:t>
            </a:r>
            <a:r>
              <a:rPr lang="fr-FR" altLang="zh-TW">
                <a:latin typeface="Tahoma" panose="020B0604030504040204" pitchFamily="34" charset="0"/>
                <a:ea typeface="PMingLiU" panose="02020500000000000000" pitchFamily="18" charset="-120"/>
                <a:cs typeface="Tahoma" panose="020B0604030504040204" pitchFamily="34" charset="0"/>
              </a:rPr>
              <a:t>–</a:t>
            </a:r>
            <a:r>
              <a:rPr lang="fr-FR" altLang="zh-TW">
                <a:ea typeface="PMingLiU" panose="02020500000000000000" pitchFamily="18" charset="-120"/>
                <a:cs typeface="Tahoma" panose="020B0604030504040204" pitchFamily="34" charset="0"/>
              </a:rPr>
              <a:t> GESTION</a:t>
            </a:r>
            <a:endParaRPr lang="ar-MA" altLang="zh-TW">
              <a:cs typeface="Tahoma" panose="020B0604030504040204" pitchFamily="34" charset="0"/>
            </a:endParaRP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القيام بالمهام التقنية و الإجراءات الروتينية</a:t>
            </a:r>
          </a:p>
          <a:p>
            <a:pPr eaLnBrk="1" hangingPunct="1"/>
            <a:r>
              <a:rPr lang="ar-SA" altLang="zh-TW">
                <a:cs typeface="Tahoma" panose="020B0604030504040204" pitchFamily="34" charset="0"/>
              </a:rPr>
              <a:t>تطبيق التعليمات الواردة من إدارة عليا</a:t>
            </a: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2A2FB4-31ED-4CEB-8827-7B72AD5109A5}" type="datetime8">
              <a:rPr lang="ar-MA" altLang="en-US"/>
              <a:pPr eaLnBrk="1" hangingPunct="1"/>
              <a:t>09 كانون الثاني، 18</a:t>
            </a:fld>
            <a:endParaRPr lang="en-US" altLang="en-US"/>
          </a:p>
        </p:txBody>
      </p:sp>
      <p:sp>
        <p:nvSpPr>
          <p:cNvPr id="1126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ADCB96-CCC5-48DB-B7AD-5DB45CECA590}" type="slidenum">
              <a:rPr lang="en-US" altLang="en-US">
                <a:solidFill>
                  <a:schemeClr val="bg1"/>
                </a:solidFill>
              </a:rPr>
              <a:pPr eaLnBrk="1" hangingPunct="1"/>
              <a:t>9</a:t>
            </a:fld>
            <a:endParaRPr lang="en-US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M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M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999</Words>
  <Application>Microsoft Office PowerPoint</Application>
  <PresentationFormat>Affichage à l'écran (4:3)</PresentationFormat>
  <Paragraphs>225</Paragraphs>
  <Slides>29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Capsules</vt:lpstr>
      <vt:lpstr>المستجدات في ميدان التــدبيــــــر الاداري  </vt:lpstr>
      <vt:lpstr>المحاور الاساسية</vt:lpstr>
      <vt:lpstr>مستجدات تدبير المؤسسة </vt:lpstr>
      <vt:lpstr>مستجدات تدبير المؤسسة</vt:lpstr>
      <vt:lpstr>Présentation PowerPoint</vt:lpstr>
      <vt:lpstr>وظيفة القيادة </vt:lpstr>
      <vt:lpstr>ادوار القائد</vt:lpstr>
      <vt:lpstr>وظائف التدبير</vt:lpstr>
      <vt:lpstr>خصائص التدبير التقليدي</vt:lpstr>
      <vt:lpstr>خصائص التدبير التقليدي</vt:lpstr>
      <vt:lpstr>خصائص التدبير الحديث</vt:lpstr>
      <vt:lpstr>خصائص التدبير الحديث</vt:lpstr>
      <vt:lpstr>خصائص التدبير الحديث</vt:lpstr>
      <vt:lpstr>خصائص التدبير الحديث</vt:lpstr>
      <vt:lpstr>مقاربات التدبير الحديث</vt:lpstr>
      <vt:lpstr>التدبير بالمشاريع LE MANAGEMENT PAR PROJETS</vt:lpstr>
      <vt:lpstr>التدبير بالمشاريع LE MANAGEMENT PAR PROJETS</vt:lpstr>
      <vt:lpstr>التدبير بالمشاريع LE MANAGEMENT PAR PROJETS</vt:lpstr>
      <vt:lpstr>مقاربات التدبير الحديث</vt:lpstr>
      <vt:lpstr>التدبير بالأهداف LE MANAGEMENT PAR OBJECTIFS</vt:lpstr>
      <vt:lpstr>التدبير بالأهداف LE MANAGEMENT PAR OBJECTIFS</vt:lpstr>
      <vt:lpstr>التدبير بالأهداف LE MANAGEMENT PAR OBJECTIFS</vt:lpstr>
      <vt:lpstr>مقاربات التدبير الحديث</vt:lpstr>
      <vt:lpstr>التدبير بالنتائج  LE MANAGEMENT PAR RESULTATS</vt:lpstr>
      <vt:lpstr>التدبير بالنتائج           LE MANAGEMENT PAR RESULTATS</vt:lpstr>
      <vt:lpstr>التدبير بالنتائج  LE MANAGEMENT PAR RESULTATS</vt:lpstr>
      <vt:lpstr>الخصائص المشتركة  للمقاربات الثلاث</vt:lpstr>
      <vt:lpstr>الخصائص المشتركة</vt:lpstr>
      <vt:lpstr>الخصائص المشتركة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أساسيات التدبير في إدارة المؤسسة التعليمية المغربية</dc:title>
  <dc:creator>teste</dc:creator>
  <cp:lastModifiedBy>AMINA</cp:lastModifiedBy>
  <cp:revision>13</cp:revision>
  <dcterms:created xsi:type="dcterms:W3CDTF">2006-04-07T12:27:44Z</dcterms:created>
  <dcterms:modified xsi:type="dcterms:W3CDTF">2018-01-09T18:56:59Z</dcterms:modified>
</cp:coreProperties>
</file>